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4"/>
  </p:notesMasterIdLst>
  <p:sldIdLst>
    <p:sldId id="278" r:id="rId2"/>
    <p:sldId id="257" r:id="rId3"/>
    <p:sldId id="270" r:id="rId4"/>
    <p:sldId id="258" r:id="rId5"/>
    <p:sldId id="283" r:id="rId6"/>
    <p:sldId id="262" r:id="rId7"/>
    <p:sldId id="260" r:id="rId8"/>
    <p:sldId id="271" r:id="rId9"/>
    <p:sldId id="274" r:id="rId10"/>
    <p:sldId id="275" r:id="rId11"/>
    <p:sldId id="285" r:id="rId12"/>
    <p:sldId id="286" r:id="rId13"/>
    <p:sldId id="287" r:id="rId14"/>
    <p:sldId id="277" r:id="rId15"/>
    <p:sldId id="268" r:id="rId16"/>
    <p:sldId id="279" r:id="rId17"/>
    <p:sldId id="282" r:id="rId18"/>
    <p:sldId id="288" r:id="rId19"/>
    <p:sldId id="256" r:id="rId20"/>
    <p:sldId id="272" r:id="rId21"/>
    <p:sldId id="284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72598E-880B-40C2-B01F-E15D77873125}">
          <p14:sldIdLst>
            <p14:sldId id="278"/>
            <p14:sldId id="257"/>
            <p14:sldId id="270"/>
            <p14:sldId id="258"/>
            <p14:sldId id="283"/>
            <p14:sldId id="262"/>
            <p14:sldId id="260"/>
            <p14:sldId id="271"/>
            <p14:sldId id="274"/>
            <p14:sldId id="275"/>
            <p14:sldId id="285"/>
            <p14:sldId id="286"/>
            <p14:sldId id="287"/>
            <p14:sldId id="277"/>
            <p14:sldId id="268"/>
            <p14:sldId id="279"/>
            <p14:sldId id="282"/>
            <p14:sldId id="288"/>
            <p14:sldId id="256"/>
            <p14:sldId id="272"/>
            <p14:sldId id="284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A8DCF-7235-441F-9AA8-E3AFD78745D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76DD218-F8F9-4EDE-A236-0D976CE8F17F}">
      <dgm:prSet custT="1"/>
      <dgm:spPr/>
      <dgm:t>
        <a:bodyPr/>
        <a:lstStyle/>
        <a:p>
          <a:r>
            <a:rPr lang="en-US" sz="1600" dirty="0">
              <a:latin typeface="Algerian" panose="04020705040A02060702" pitchFamily="82" charset="0"/>
            </a:rPr>
            <a:t>The data set contains 130K records with 14 attributes</a:t>
          </a:r>
        </a:p>
      </dgm:t>
    </dgm:pt>
    <dgm:pt modelId="{D339BB82-3ED9-4F38-9A73-D74DBF280297}" type="parTrans" cxnId="{00BD7572-0929-4F5A-BB9C-3A25EABBAA85}">
      <dgm:prSet/>
      <dgm:spPr/>
      <dgm:t>
        <a:bodyPr/>
        <a:lstStyle/>
        <a:p>
          <a:endParaRPr lang="en-US"/>
        </a:p>
      </dgm:t>
    </dgm:pt>
    <dgm:pt modelId="{39B14D62-E3B2-486A-9A29-6BDF7D723868}" type="sibTrans" cxnId="{00BD7572-0929-4F5A-BB9C-3A25EABBAA85}">
      <dgm:prSet/>
      <dgm:spPr/>
      <dgm:t>
        <a:bodyPr/>
        <a:lstStyle/>
        <a:p>
          <a:endParaRPr lang="en-US"/>
        </a:p>
      </dgm:t>
    </dgm:pt>
    <dgm:pt modelId="{8CBC40FD-392E-471A-9360-7EB120485DFA}">
      <dgm:prSet custT="1"/>
      <dgm:spPr/>
      <dgm:t>
        <a:bodyPr/>
        <a:lstStyle/>
        <a:p>
          <a:r>
            <a:rPr lang="en-US" sz="1800" dirty="0">
              <a:latin typeface="Algerian" panose="04020705040A02060702" pitchFamily="82" charset="0"/>
            </a:rPr>
            <a:t>Data is in csv format and at rest. </a:t>
          </a:r>
        </a:p>
      </dgm:t>
    </dgm:pt>
    <dgm:pt modelId="{E196B0E7-EED2-4502-844D-8E8EF2125741}" type="parTrans" cxnId="{CB6709D9-DAE5-49E8-A7A5-27100A59D175}">
      <dgm:prSet/>
      <dgm:spPr/>
      <dgm:t>
        <a:bodyPr/>
        <a:lstStyle/>
        <a:p>
          <a:endParaRPr lang="en-US"/>
        </a:p>
      </dgm:t>
    </dgm:pt>
    <dgm:pt modelId="{ED5ACB75-2414-445A-BAA2-93742220918E}" type="sibTrans" cxnId="{CB6709D9-DAE5-49E8-A7A5-27100A59D175}">
      <dgm:prSet/>
      <dgm:spPr/>
      <dgm:t>
        <a:bodyPr/>
        <a:lstStyle/>
        <a:p>
          <a:endParaRPr lang="en-US"/>
        </a:p>
      </dgm:t>
    </dgm:pt>
    <dgm:pt modelId="{45A7C457-C139-4CA1-9550-E06FC3CBC875}">
      <dgm:prSet custT="1"/>
      <dgm:spPr/>
      <dgm:t>
        <a:bodyPr/>
        <a:lstStyle/>
        <a:p>
          <a:r>
            <a:rPr lang="en-US" sz="1600" dirty="0">
              <a:latin typeface="Algerian" panose="04020705040A02060702" pitchFamily="82" charset="0"/>
            </a:rPr>
            <a:t>Data has been selected from Kaggle open datasets</a:t>
          </a:r>
        </a:p>
      </dgm:t>
    </dgm:pt>
    <dgm:pt modelId="{7732C28C-2952-4CD5-827D-BADDAEE65022}" type="parTrans" cxnId="{60FD42B2-E235-4CA4-BE32-89DA4C65EAA4}">
      <dgm:prSet/>
      <dgm:spPr/>
      <dgm:t>
        <a:bodyPr/>
        <a:lstStyle/>
        <a:p>
          <a:endParaRPr lang="en-US"/>
        </a:p>
      </dgm:t>
    </dgm:pt>
    <dgm:pt modelId="{F54536D0-FE89-405E-B327-72403F072DA8}" type="sibTrans" cxnId="{60FD42B2-E235-4CA4-BE32-89DA4C65EAA4}">
      <dgm:prSet/>
      <dgm:spPr/>
      <dgm:t>
        <a:bodyPr/>
        <a:lstStyle/>
        <a:p>
          <a:endParaRPr lang="en-US"/>
        </a:p>
      </dgm:t>
    </dgm:pt>
    <dgm:pt modelId="{40DE4F7D-63B4-4C1B-8C33-3E9B8F91AE65}" type="pres">
      <dgm:prSet presAssocID="{46AA8DCF-7235-441F-9AA8-E3AFD78745DD}" presName="root" presStyleCnt="0">
        <dgm:presLayoutVars>
          <dgm:dir/>
          <dgm:resizeHandles val="exact"/>
        </dgm:presLayoutVars>
      </dgm:prSet>
      <dgm:spPr/>
    </dgm:pt>
    <dgm:pt modelId="{16B383B8-7E67-4607-8227-E34AD6082B94}" type="pres">
      <dgm:prSet presAssocID="{776DD218-F8F9-4EDE-A236-0D976CE8F17F}" presName="compNode" presStyleCnt="0"/>
      <dgm:spPr/>
    </dgm:pt>
    <dgm:pt modelId="{EFE0B40F-0C57-4294-9F67-D838923F8CED}" type="pres">
      <dgm:prSet presAssocID="{776DD218-F8F9-4EDE-A236-0D976CE8F1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EF682E6-B789-4E96-AFA7-D05E616389C0}" type="pres">
      <dgm:prSet presAssocID="{776DD218-F8F9-4EDE-A236-0D976CE8F17F}" presName="spaceRect" presStyleCnt="0"/>
      <dgm:spPr/>
    </dgm:pt>
    <dgm:pt modelId="{0EEF6FA2-4EDC-4744-A7A8-791A19456B80}" type="pres">
      <dgm:prSet presAssocID="{776DD218-F8F9-4EDE-A236-0D976CE8F17F}" presName="textRect" presStyleLbl="revTx" presStyleIdx="0" presStyleCnt="3">
        <dgm:presLayoutVars>
          <dgm:chMax val="1"/>
          <dgm:chPref val="1"/>
        </dgm:presLayoutVars>
      </dgm:prSet>
      <dgm:spPr/>
    </dgm:pt>
    <dgm:pt modelId="{4DC222A0-2922-4E0F-9049-C457097C98C4}" type="pres">
      <dgm:prSet presAssocID="{39B14D62-E3B2-486A-9A29-6BDF7D723868}" presName="sibTrans" presStyleCnt="0"/>
      <dgm:spPr/>
    </dgm:pt>
    <dgm:pt modelId="{DF8D5BDC-6ED3-4AD7-8C73-3D81620B7D04}" type="pres">
      <dgm:prSet presAssocID="{8CBC40FD-392E-471A-9360-7EB120485DFA}" presName="compNode" presStyleCnt="0"/>
      <dgm:spPr/>
    </dgm:pt>
    <dgm:pt modelId="{D3C0A72D-6E10-45A8-AC0C-F7A1133C2DCE}" type="pres">
      <dgm:prSet presAssocID="{8CBC40FD-392E-471A-9360-7EB120485DF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7F1F5A-6649-43A5-983A-21D66FD3FEAA}" type="pres">
      <dgm:prSet presAssocID="{8CBC40FD-392E-471A-9360-7EB120485DFA}" presName="spaceRect" presStyleCnt="0"/>
      <dgm:spPr/>
    </dgm:pt>
    <dgm:pt modelId="{5E60F8E0-B5C3-4BC1-8705-B824532AE66D}" type="pres">
      <dgm:prSet presAssocID="{8CBC40FD-392E-471A-9360-7EB120485DFA}" presName="textRect" presStyleLbl="revTx" presStyleIdx="1" presStyleCnt="3">
        <dgm:presLayoutVars>
          <dgm:chMax val="1"/>
          <dgm:chPref val="1"/>
        </dgm:presLayoutVars>
      </dgm:prSet>
      <dgm:spPr/>
    </dgm:pt>
    <dgm:pt modelId="{BC2A25C0-7D32-4BE9-AC44-ADBDDB67A463}" type="pres">
      <dgm:prSet presAssocID="{ED5ACB75-2414-445A-BAA2-93742220918E}" presName="sibTrans" presStyleCnt="0"/>
      <dgm:spPr/>
    </dgm:pt>
    <dgm:pt modelId="{3F278894-3BDA-4126-82D2-CF12701535F2}" type="pres">
      <dgm:prSet presAssocID="{45A7C457-C139-4CA1-9550-E06FC3CBC875}" presName="compNode" presStyleCnt="0"/>
      <dgm:spPr/>
    </dgm:pt>
    <dgm:pt modelId="{C014FA64-66AD-4105-9908-E4E179ADF95C}" type="pres">
      <dgm:prSet presAssocID="{45A7C457-C139-4CA1-9550-E06FC3CBC875}" presName="iconRect" presStyleLbl="node1" presStyleIdx="2" presStyleCnt="3" custLinFactNeighborX="3137" custLinFactNeighborY="403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49C0660-8D25-4B16-92FC-D4D8EA9DAEFC}" type="pres">
      <dgm:prSet presAssocID="{45A7C457-C139-4CA1-9550-E06FC3CBC875}" presName="spaceRect" presStyleCnt="0"/>
      <dgm:spPr/>
    </dgm:pt>
    <dgm:pt modelId="{02A93D4F-A397-4E31-A388-3C8A5CF612AA}" type="pres">
      <dgm:prSet presAssocID="{45A7C457-C139-4CA1-9550-E06FC3CBC875}" presName="textRect" presStyleLbl="revTx" presStyleIdx="2" presStyleCnt="3" custScaleX="123567" custScaleY="72639" custLinFactNeighborX="52145" custLinFactNeighborY="57">
        <dgm:presLayoutVars>
          <dgm:chMax val="1"/>
          <dgm:chPref val="1"/>
        </dgm:presLayoutVars>
      </dgm:prSet>
      <dgm:spPr/>
    </dgm:pt>
  </dgm:ptLst>
  <dgm:cxnLst>
    <dgm:cxn modelId="{7ADE8136-0F9F-4E2C-BCD0-8D69BE06780B}" type="presOf" srcId="{45A7C457-C139-4CA1-9550-E06FC3CBC875}" destId="{02A93D4F-A397-4E31-A388-3C8A5CF612AA}" srcOrd="0" destOrd="0" presId="urn:microsoft.com/office/officeart/2018/2/layout/IconLabelList"/>
    <dgm:cxn modelId="{00BD7572-0929-4F5A-BB9C-3A25EABBAA85}" srcId="{46AA8DCF-7235-441F-9AA8-E3AFD78745DD}" destId="{776DD218-F8F9-4EDE-A236-0D976CE8F17F}" srcOrd="0" destOrd="0" parTransId="{D339BB82-3ED9-4F38-9A73-D74DBF280297}" sibTransId="{39B14D62-E3B2-486A-9A29-6BDF7D723868}"/>
    <dgm:cxn modelId="{A789F779-6C72-41F6-A051-E319561CB8B2}" type="presOf" srcId="{8CBC40FD-392E-471A-9360-7EB120485DFA}" destId="{5E60F8E0-B5C3-4BC1-8705-B824532AE66D}" srcOrd="0" destOrd="0" presId="urn:microsoft.com/office/officeart/2018/2/layout/IconLabelList"/>
    <dgm:cxn modelId="{0BF56EA1-666D-4377-A938-E1D1912F79DC}" type="presOf" srcId="{776DD218-F8F9-4EDE-A236-0D976CE8F17F}" destId="{0EEF6FA2-4EDC-4744-A7A8-791A19456B80}" srcOrd="0" destOrd="0" presId="urn:microsoft.com/office/officeart/2018/2/layout/IconLabelList"/>
    <dgm:cxn modelId="{60FD42B2-E235-4CA4-BE32-89DA4C65EAA4}" srcId="{46AA8DCF-7235-441F-9AA8-E3AFD78745DD}" destId="{45A7C457-C139-4CA1-9550-E06FC3CBC875}" srcOrd="2" destOrd="0" parTransId="{7732C28C-2952-4CD5-827D-BADDAEE65022}" sibTransId="{F54536D0-FE89-405E-B327-72403F072DA8}"/>
    <dgm:cxn modelId="{CB6709D9-DAE5-49E8-A7A5-27100A59D175}" srcId="{46AA8DCF-7235-441F-9AA8-E3AFD78745DD}" destId="{8CBC40FD-392E-471A-9360-7EB120485DFA}" srcOrd="1" destOrd="0" parTransId="{E196B0E7-EED2-4502-844D-8E8EF2125741}" sibTransId="{ED5ACB75-2414-445A-BAA2-93742220918E}"/>
    <dgm:cxn modelId="{19DF5CFB-B28B-4C61-A800-1FBB30FC9E72}" type="presOf" srcId="{46AA8DCF-7235-441F-9AA8-E3AFD78745DD}" destId="{40DE4F7D-63B4-4C1B-8C33-3E9B8F91AE65}" srcOrd="0" destOrd="0" presId="urn:microsoft.com/office/officeart/2018/2/layout/IconLabelList"/>
    <dgm:cxn modelId="{3DF87F03-5041-42A2-8233-F6EA29687990}" type="presParOf" srcId="{40DE4F7D-63B4-4C1B-8C33-3E9B8F91AE65}" destId="{16B383B8-7E67-4607-8227-E34AD6082B94}" srcOrd="0" destOrd="0" presId="urn:microsoft.com/office/officeart/2018/2/layout/IconLabelList"/>
    <dgm:cxn modelId="{B8AA64D4-1AB1-4ECB-8D89-8D3D2872F08B}" type="presParOf" srcId="{16B383B8-7E67-4607-8227-E34AD6082B94}" destId="{EFE0B40F-0C57-4294-9F67-D838923F8CED}" srcOrd="0" destOrd="0" presId="urn:microsoft.com/office/officeart/2018/2/layout/IconLabelList"/>
    <dgm:cxn modelId="{C354D96E-EE9A-49CC-B26F-0FBF11E6EAD5}" type="presParOf" srcId="{16B383B8-7E67-4607-8227-E34AD6082B94}" destId="{CEF682E6-B789-4E96-AFA7-D05E616389C0}" srcOrd="1" destOrd="0" presId="urn:microsoft.com/office/officeart/2018/2/layout/IconLabelList"/>
    <dgm:cxn modelId="{C1BE57E1-C273-4903-971C-FAF89C37197E}" type="presParOf" srcId="{16B383B8-7E67-4607-8227-E34AD6082B94}" destId="{0EEF6FA2-4EDC-4744-A7A8-791A19456B80}" srcOrd="2" destOrd="0" presId="urn:microsoft.com/office/officeart/2018/2/layout/IconLabelList"/>
    <dgm:cxn modelId="{96567212-E2D2-4921-B58C-95288A0A8969}" type="presParOf" srcId="{40DE4F7D-63B4-4C1B-8C33-3E9B8F91AE65}" destId="{4DC222A0-2922-4E0F-9049-C457097C98C4}" srcOrd="1" destOrd="0" presId="urn:microsoft.com/office/officeart/2018/2/layout/IconLabelList"/>
    <dgm:cxn modelId="{EBD5A249-88C0-44A5-8ED1-4A3EC5D979E4}" type="presParOf" srcId="{40DE4F7D-63B4-4C1B-8C33-3E9B8F91AE65}" destId="{DF8D5BDC-6ED3-4AD7-8C73-3D81620B7D04}" srcOrd="2" destOrd="0" presId="urn:microsoft.com/office/officeart/2018/2/layout/IconLabelList"/>
    <dgm:cxn modelId="{B89AB2AF-9B61-4C81-B93C-906405F7A468}" type="presParOf" srcId="{DF8D5BDC-6ED3-4AD7-8C73-3D81620B7D04}" destId="{D3C0A72D-6E10-45A8-AC0C-F7A1133C2DCE}" srcOrd="0" destOrd="0" presId="urn:microsoft.com/office/officeart/2018/2/layout/IconLabelList"/>
    <dgm:cxn modelId="{9C8B22EB-A32B-4C97-81EB-BB83E6678EF3}" type="presParOf" srcId="{DF8D5BDC-6ED3-4AD7-8C73-3D81620B7D04}" destId="{987F1F5A-6649-43A5-983A-21D66FD3FEAA}" srcOrd="1" destOrd="0" presId="urn:microsoft.com/office/officeart/2018/2/layout/IconLabelList"/>
    <dgm:cxn modelId="{7CF97E65-A188-4F93-9F8F-46D7B3B9F2AC}" type="presParOf" srcId="{DF8D5BDC-6ED3-4AD7-8C73-3D81620B7D04}" destId="{5E60F8E0-B5C3-4BC1-8705-B824532AE66D}" srcOrd="2" destOrd="0" presId="urn:microsoft.com/office/officeart/2018/2/layout/IconLabelList"/>
    <dgm:cxn modelId="{FF506EAF-0DD0-4B5E-AA25-4A4CDF21709F}" type="presParOf" srcId="{40DE4F7D-63B4-4C1B-8C33-3E9B8F91AE65}" destId="{BC2A25C0-7D32-4BE9-AC44-ADBDDB67A463}" srcOrd="3" destOrd="0" presId="urn:microsoft.com/office/officeart/2018/2/layout/IconLabelList"/>
    <dgm:cxn modelId="{DF9AE046-C359-4CE1-A014-32CBDFF70AC9}" type="presParOf" srcId="{40DE4F7D-63B4-4C1B-8C33-3E9B8F91AE65}" destId="{3F278894-3BDA-4126-82D2-CF12701535F2}" srcOrd="4" destOrd="0" presId="urn:microsoft.com/office/officeart/2018/2/layout/IconLabelList"/>
    <dgm:cxn modelId="{CC9C7153-F657-4C80-B4B2-EF3C43AF53EB}" type="presParOf" srcId="{3F278894-3BDA-4126-82D2-CF12701535F2}" destId="{C014FA64-66AD-4105-9908-E4E179ADF95C}" srcOrd="0" destOrd="0" presId="urn:microsoft.com/office/officeart/2018/2/layout/IconLabelList"/>
    <dgm:cxn modelId="{B7691F31-276B-481B-A276-C3754F737CF7}" type="presParOf" srcId="{3F278894-3BDA-4126-82D2-CF12701535F2}" destId="{149C0660-8D25-4B16-92FC-D4D8EA9DAEFC}" srcOrd="1" destOrd="0" presId="urn:microsoft.com/office/officeart/2018/2/layout/IconLabelList"/>
    <dgm:cxn modelId="{98381F1A-86CF-4E6D-A2CA-43837D9D6DA0}" type="presParOf" srcId="{3F278894-3BDA-4126-82D2-CF12701535F2}" destId="{02A93D4F-A397-4E31-A388-3C8A5CF612A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242236-F4BB-4787-8179-337ACA82B2C7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57E473-5F6B-493A-BB7A-A5797FB6F1CB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Algerian" panose="04020705040A02060702" pitchFamily="82" charset="0"/>
            </a:rPr>
            <a:t>Users can get a summarized view on the available wines based on their selected continent, country and provinces.</a:t>
          </a:r>
        </a:p>
      </dgm:t>
    </dgm:pt>
    <dgm:pt modelId="{8B3B3E20-9EDA-4126-A4FE-5BC120573651}" type="parTrans" cxnId="{7DE29F17-8EE9-4E07-BB7C-0D778810ECB3}">
      <dgm:prSet/>
      <dgm:spPr/>
      <dgm:t>
        <a:bodyPr/>
        <a:lstStyle/>
        <a:p>
          <a:endParaRPr lang="en-US"/>
        </a:p>
      </dgm:t>
    </dgm:pt>
    <dgm:pt modelId="{C8B0DA25-BB7C-4D76-A3D4-C94E52EAB2F9}" type="sibTrans" cxnId="{7DE29F17-8EE9-4E07-BB7C-0D778810ECB3}">
      <dgm:prSet/>
      <dgm:spPr/>
      <dgm:t>
        <a:bodyPr/>
        <a:lstStyle/>
        <a:p>
          <a:endParaRPr lang="en-US"/>
        </a:p>
      </dgm:t>
    </dgm:pt>
    <dgm:pt modelId="{25FFA97D-305E-4635-84BF-9843284135BB}">
      <dgm:prSet custT="1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Algerian" panose="04020705040A02060702" pitchFamily="82" charset="0"/>
            </a:rPr>
            <a:t>Get a summarized description of a specific variety, the number of wines belonging to the variety and the wine level</a:t>
          </a:r>
          <a:r>
            <a:rPr lang="en-US" sz="1600" dirty="0">
              <a:latin typeface="Algerian" panose="04020705040A02060702" pitchFamily="82" charset="0"/>
            </a:rPr>
            <a:t>.</a:t>
          </a:r>
        </a:p>
      </dgm:t>
    </dgm:pt>
    <dgm:pt modelId="{5FB77602-D11B-4541-B920-655B5DF8367D}" type="parTrans" cxnId="{FF319FDE-A2EB-4917-B930-92A1D61986F4}">
      <dgm:prSet/>
      <dgm:spPr/>
      <dgm:t>
        <a:bodyPr/>
        <a:lstStyle/>
        <a:p>
          <a:endParaRPr lang="en-US"/>
        </a:p>
      </dgm:t>
    </dgm:pt>
    <dgm:pt modelId="{38709E6F-7B8D-4066-8B89-9FED2D1ACA36}" type="sibTrans" cxnId="{FF319FDE-A2EB-4917-B930-92A1D61986F4}">
      <dgm:prSet/>
      <dgm:spPr/>
      <dgm:t>
        <a:bodyPr/>
        <a:lstStyle/>
        <a:p>
          <a:endParaRPr lang="en-US"/>
        </a:p>
      </dgm:t>
    </dgm:pt>
    <dgm:pt modelId="{C1A4237C-56A4-468A-BE43-2B2250A3FBE4}">
      <dgm:prSet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Algerian" panose="04020705040A02060702" pitchFamily="82" charset="0"/>
            </a:rPr>
            <a:t>Users can get suggestions on wines that matches the input. Input will be taken in the form pf different attributes like country and variety and wines would be recommended.</a:t>
          </a:r>
        </a:p>
      </dgm:t>
    </dgm:pt>
    <dgm:pt modelId="{667B3225-CB32-41C9-A182-C5C460AFA108}" type="parTrans" cxnId="{9C31DF96-F0D1-454A-8481-02BACA50CB4D}">
      <dgm:prSet/>
      <dgm:spPr/>
      <dgm:t>
        <a:bodyPr/>
        <a:lstStyle/>
        <a:p>
          <a:endParaRPr lang="en-US"/>
        </a:p>
      </dgm:t>
    </dgm:pt>
    <dgm:pt modelId="{6862D654-C3EE-4AB1-BDFD-5E3A9DE2FB22}" type="sibTrans" cxnId="{9C31DF96-F0D1-454A-8481-02BACA50CB4D}">
      <dgm:prSet/>
      <dgm:spPr/>
      <dgm:t>
        <a:bodyPr/>
        <a:lstStyle/>
        <a:p>
          <a:endParaRPr lang="en-US"/>
        </a:p>
      </dgm:t>
    </dgm:pt>
    <dgm:pt modelId="{E980248D-8A5D-4317-972B-BEB8E8D1D2A0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Algerian" panose="04020705040A02060702" pitchFamily="82" charset="0"/>
            </a:rPr>
            <a:t>Users have the advantage of selecting the wines based on their favorite taster’s recommendation.</a:t>
          </a:r>
        </a:p>
      </dgm:t>
    </dgm:pt>
    <dgm:pt modelId="{2D6070ED-14B3-441F-AA8A-1807A4CA208F}" type="parTrans" cxnId="{CE061334-D072-4CEA-A87D-0D1B8C79F6D5}">
      <dgm:prSet/>
      <dgm:spPr/>
      <dgm:t>
        <a:bodyPr/>
        <a:lstStyle/>
        <a:p>
          <a:endParaRPr lang="en-US"/>
        </a:p>
      </dgm:t>
    </dgm:pt>
    <dgm:pt modelId="{386E86E7-E5B9-4621-B35C-EFD52F01E4E1}" type="sibTrans" cxnId="{CE061334-D072-4CEA-A87D-0D1B8C79F6D5}">
      <dgm:prSet/>
      <dgm:spPr/>
      <dgm:t>
        <a:bodyPr/>
        <a:lstStyle/>
        <a:p>
          <a:endParaRPr lang="en-US"/>
        </a:p>
      </dgm:t>
    </dgm:pt>
    <dgm:pt modelId="{D2D17827-103F-45AF-83B1-69CA3DA91219}">
      <dgm:prSet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Algerian" panose="04020705040A02060702" pitchFamily="82" charset="0"/>
            </a:rPr>
            <a:t>Users can directly get all the information about the wines by looking at the pages.</a:t>
          </a:r>
        </a:p>
      </dgm:t>
    </dgm:pt>
    <dgm:pt modelId="{008A8446-948B-4559-BD9A-FB08E8D6D167}" type="parTrans" cxnId="{F8399338-1DE6-46B8-88EB-9BA11D0A72CB}">
      <dgm:prSet/>
      <dgm:spPr/>
      <dgm:t>
        <a:bodyPr/>
        <a:lstStyle/>
        <a:p>
          <a:endParaRPr lang="en-US"/>
        </a:p>
      </dgm:t>
    </dgm:pt>
    <dgm:pt modelId="{59F6D7E4-B248-4842-840B-5EEEF6E6DA9C}" type="sibTrans" cxnId="{F8399338-1DE6-46B8-88EB-9BA11D0A72CB}">
      <dgm:prSet/>
      <dgm:spPr/>
      <dgm:t>
        <a:bodyPr/>
        <a:lstStyle/>
        <a:p>
          <a:endParaRPr lang="en-US"/>
        </a:p>
      </dgm:t>
    </dgm:pt>
    <dgm:pt modelId="{4ECAEC08-2ED2-4BC4-98CF-2887F58B49B8}">
      <dgm:prSet custT="1"/>
      <dgm:spPr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600" dirty="0">
              <a:solidFill>
                <a:schemeClr val="bg1"/>
              </a:solidFill>
              <a:latin typeface="Algerian" panose="04020705040A02060702" pitchFamily="82" charset="0"/>
            </a:rPr>
            <a:t>Visual interactive representations using different plots and graphs. If the user wants visual representation of ratings of wine depending upon the country or types of wines based on country</a:t>
          </a:r>
          <a:r>
            <a:rPr lang="en-US" sz="1600" dirty="0">
              <a:latin typeface="Algerian" panose="04020705040A02060702" pitchFamily="82" charset="0"/>
            </a:rPr>
            <a:t>.</a:t>
          </a:r>
        </a:p>
      </dgm:t>
    </dgm:pt>
    <dgm:pt modelId="{A05F0196-4211-4E23-971C-03B8C62C66E2}" type="parTrans" cxnId="{E96874ED-C959-4A75-9D75-AF8333C7B6B0}">
      <dgm:prSet/>
      <dgm:spPr/>
      <dgm:t>
        <a:bodyPr/>
        <a:lstStyle/>
        <a:p>
          <a:endParaRPr lang="en-US"/>
        </a:p>
      </dgm:t>
    </dgm:pt>
    <dgm:pt modelId="{4A28437A-3881-4871-9849-8B5CA01AFD04}" type="sibTrans" cxnId="{E96874ED-C959-4A75-9D75-AF8333C7B6B0}">
      <dgm:prSet/>
      <dgm:spPr/>
      <dgm:t>
        <a:bodyPr/>
        <a:lstStyle/>
        <a:p>
          <a:endParaRPr lang="en-US"/>
        </a:p>
      </dgm:t>
    </dgm:pt>
    <dgm:pt modelId="{E5925B87-D807-4FE1-860C-7D270DA2E8BA}" type="pres">
      <dgm:prSet presAssocID="{0D242236-F4BB-4787-8179-337ACA82B2C7}" presName="diagram" presStyleCnt="0">
        <dgm:presLayoutVars>
          <dgm:dir/>
          <dgm:resizeHandles val="exact"/>
        </dgm:presLayoutVars>
      </dgm:prSet>
      <dgm:spPr/>
    </dgm:pt>
    <dgm:pt modelId="{938799F5-816C-41FB-B46F-5F70E375640E}" type="pres">
      <dgm:prSet presAssocID="{E057E473-5F6B-493A-BB7A-A5797FB6F1CB}" presName="node" presStyleLbl="node1" presStyleIdx="0" presStyleCnt="6">
        <dgm:presLayoutVars>
          <dgm:bulletEnabled val="1"/>
        </dgm:presLayoutVars>
      </dgm:prSet>
      <dgm:spPr/>
    </dgm:pt>
    <dgm:pt modelId="{714A207A-CE2C-4381-AA0A-3EE1F1295891}" type="pres">
      <dgm:prSet presAssocID="{C8B0DA25-BB7C-4D76-A3D4-C94E52EAB2F9}" presName="sibTrans" presStyleCnt="0"/>
      <dgm:spPr/>
    </dgm:pt>
    <dgm:pt modelId="{307B684F-FEEE-4324-AD46-609428C6EF6E}" type="pres">
      <dgm:prSet presAssocID="{25FFA97D-305E-4635-84BF-9843284135BB}" presName="node" presStyleLbl="node1" presStyleIdx="1" presStyleCnt="6">
        <dgm:presLayoutVars>
          <dgm:bulletEnabled val="1"/>
        </dgm:presLayoutVars>
      </dgm:prSet>
      <dgm:spPr/>
    </dgm:pt>
    <dgm:pt modelId="{BFAE11CB-6E55-4B26-BDA7-68C6B58BAD71}" type="pres">
      <dgm:prSet presAssocID="{38709E6F-7B8D-4066-8B89-9FED2D1ACA36}" presName="sibTrans" presStyleCnt="0"/>
      <dgm:spPr/>
    </dgm:pt>
    <dgm:pt modelId="{9B9BF724-4BE3-44AA-B582-CE18C0166130}" type="pres">
      <dgm:prSet presAssocID="{C1A4237C-56A4-468A-BE43-2B2250A3FBE4}" presName="node" presStyleLbl="node1" presStyleIdx="2" presStyleCnt="6" custScaleX="115272">
        <dgm:presLayoutVars>
          <dgm:bulletEnabled val="1"/>
        </dgm:presLayoutVars>
      </dgm:prSet>
      <dgm:spPr/>
    </dgm:pt>
    <dgm:pt modelId="{0E3D0185-E6B6-4C98-B0AA-C7D171CB7433}" type="pres">
      <dgm:prSet presAssocID="{6862D654-C3EE-4AB1-BDFD-5E3A9DE2FB22}" presName="sibTrans" presStyleCnt="0"/>
      <dgm:spPr/>
    </dgm:pt>
    <dgm:pt modelId="{BB3F2BC7-22FB-4586-99DF-2906E8DB2B3A}" type="pres">
      <dgm:prSet presAssocID="{E980248D-8A5D-4317-972B-BEB8E8D1D2A0}" presName="node" presStyleLbl="node1" presStyleIdx="3" presStyleCnt="6" custLinFactNeighborX="8400">
        <dgm:presLayoutVars>
          <dgm:bulletEnabled val="1"/>
        </dgm:presLayoutVars>
      </dgm:prSet>
      <dgm:spPr/>
    </dgm:pt>
    <dgm:pt modelId="{20126415-209C-4B79-B565-22DE3F795C0C}" type="pres">
      <dgm:prSet presAssocID="{386E86E7-E5B9-4621-B35C-EFD52F01E4E1}" presName="sibTrans" presStyleCnt="0"/>
      <dgm:spPr/>
    </dgm:pt>
    <dgm:pt modelId="{139A1C9E-9941-402C-9E52-08B9F0BADD28}" type="pres">
      <dgm:prSet presAssocID="{D2D17827-103F-45AF-83B1-69CA3DA91219}" presName="node" presStyleLbl="node1" presStyleIdx="4" presStyleCnt="6" custLinFactNeighborX="3731" custLinFactNeighborY="1107">
        <dgm:presLayoutVars>
          <dgm:bulletEnabled val="1"/>
        </dgm:presLayoutVars>
      </dgm:prSet>
      <dgm:spPr/>
    </dgm:pt>
    <dgm:pt modelId="{83A9C3EA-5B13-4F73-B371-14A259C1E8DD}" type="pres">
      <dgm:prSet presAssocID="{59F6D7E4-B248-4842-840B-5EEEF6E6DA9C}" presName="sibTrans" presStyleCnt="0"/>
      <dgm:spPr/>
    </dgm:pt>
    <dgm:pt modelId="{038269EA-1BD4-4903-B252-2F6A3DF4C371}" type="pres">
      <dgm:prSet presAssocID="{4ECAEC08-2ED2-4BC4-98CF-2887F58B49B8}" presName="node" presStyleLbl="node1" presStyleIdx="5" presStyleCnt="6" custScaleX="133338">
        <dgm:presLayoutVars>
          <dgm:bulletEnabled val="1"/>
        </dgm:presLayoutVars>
      </dgm:prSet>
      <dgm:spPr/>
    </dgm:pt>
  </dgm:ptLst>
  <dgm:cxnLst>
    <dgm:cxn modelId="{AFCD6F07-EEB6-489A-8A40-7A384C818826}" type="presOf" srcId="{C1A4237C-56A4-468A-BE43-2B2250A3FBE4}" destId="{9B9BF724-4BE3-44AA-B582-CE18C0166130}" srcOrd="0" destOrd="0" presId="urn:microsoft.com/office/officeart/2005/8/layout/default"/>
    <dgm:cxn modelId="{8478F015-A678-4904-B0D3-F2D0E2D9111A}" type="presOf" srcId="{0D242236-F4BB-4787-8179-337ACA82B2C7}" destId="{E5925B87-D807-4FE1-860C-7D270DA2E8BA}" srcOrd="0" destOrd="0" presId="urn:microsoft.com/office/officeart/2005/8/layout/default"/>
    <dgm:cxn modelId="{7DE29F17-8EE9-4E07-BB7C-0D778810ECB3}" srcId="{0D242236-F4BB-4787-8179-337ACA82B2C7}" destId="{E057E473-5F6B-493A-BB7A-A5797FB6F1CB}" srcOrd="0" destOrd="0" parTransId="{8B3B3E20-9EDA-4126-A4FE-5BC120573651}" sibTransId="{C8B0DA25-BB7C-4D76-A3D4-C94E52EAB2F9}"/>
    <dgm:cxn modelId="{CE061334-D072-4CEA-A87D-0D1B8C79F6D5}" srcId="{0D242236-F4BB-4787-8179-337ACA82B2C7}" destId="{E980248D-8A5D-4317-972B-BEB8E8D1D2A0}" srcOrd="3" destOrd="0" parTransId="{2D6070ED-14B3-441F-AA8A-1807A4CA208F}" sibTransId="{386E86E7-E5B9-4621-B35C-EFD52F01E4E1}"/>
    <dgm:cxn modelId="{F8399338-1DE6-46B8-88EB-9BA11D0A72CB}" srcId="{0D242236-F4BB-4787-8179-337ACA82B2C7}" destId="{D2D17827-103F-45AF-83B1-69CA3DA91219}" srcOrd="4" destOrd="0" parTransId="{008A8446-948B-4559-BD9A-FB08E8D6D167}" sibTransId="{59F6D7E4-B248-4842-840B-5EEEF6E6DA9C}"/>
    <dgm:cxn modelId="{F3885B8D-5306-4B36-86F6-1668F108FA2C}" type="presOf" srcId="{E057E473-5F6B-493A-BB7A-A5797FB6F1CB}" destId="{938799F5-816C-41FB-B46F-5F70E375640E}" srcOrd="0" destOrd="0" presId="urn:microsoft.com/office/officeart/2005/8/layout/default"/>
    <dgm:cxn modelId="{0CC36096-2777-445E-83C3-5D5AF893CC8F}" type="presOf" srcId="{E980248D-8A5D-4317-972B-BEB8E8D1D2A0}" destId="{BB3F2BC7-22FB-4586-99DF-2906E8DB2B3A}" srcOrd="0" destOrd="0" presId="urn:microsoft.com/office/officeart/2005/8/layout/default"/>
    <dgm:cxn modelId="{9C31DF96-F0D1-454A-8481-02BACA50CB4D}" srcId="{0D242236-F4BB-4787-8179-337ACA82B2C7}" destId="{C1A4237C-56A4-468A-BE43-2B2250A3FBE4}" srcOrd="2" destOrd="0" parTransId="{667B3225-CB32-41C9-A182-C5C460AFA108}" sibTransId="{6862D654-C3EE-4AB1-BDFD-5E3A9DE2FB22}"/>
    <dgm:cxn modelId="{08C2C49D-1F86-4D0A-B0AE-EECDF50C3B30}" type="presOf" srcId="{D2D17827-103F-45AF-83B1-69CA3DA91219}" destId="{139A1C9E-9941-402C-9E52-08B9F0BADD28}" srcOrd="0" destOrd="0" presId="urn:microsoft.com/office/officeart/2005/8/layout/default"/>
    <dgm:cxn modelId="{D9B7FC9E-3614-4B4B-B95E-A07BB0755184}" type="presOf" srcId="{4ECAEC08-2ED2-4BC4-98CF-2887F58B49B8}" destId="{038269EA-1BD4-4903-B252-2F6A3DF4C371}" srcOrd="0" destOrd="0" presId="urn:microsoft.com/office/officeart/2005/8/layout/default"/>
    <dgm:cxn modelId="{03B41AA3-356C-44B5-9890-6470C9B228FD}" type="presOf" srcId="{25FFA97D-305E-4635-84BF-9843284135BB}" destId="{307B684F-FEEE-4324-AD46-609428C6EF6E}" srcOrd="0" destOrd="0" presId="urn:microsoft.com/office/officeart/2005/8/layout/default"/>
    <dgm:cxn modelId="{FF319FDE-A2EB-4917-B930-92A1D61986F4}" srcId="{0D242236-F4BB-4787-8179-337ACA82B2C7}" destId="{25FFA97D-305E-4635-84BF-9843284135BB}" srcOrd="1" destOrd="0" parTransId="{5FB77602-D11B-4541-B920-655B5DF8367D}" sibTransId="{38709E6F-7B8D-4066-8B89-9FED2D1ACA36}"/>
    <dgm:cxn modelId="{E96874ED-C959-4A75-9D75-AF8333C7B6B0}" srcId="{0D242236-F4BB-4787-8179-337ACA82B2C7}" destId="{4ECAEC08-2ED2-4BC4-98CF-2887F58B49B8}" srcOrd="5" destOrd="0" parTransId="{A05F0196-4211-4E23-971C-03B8C62C66E2}" sibTransId="{4A28437A-3881-4871-9849-8B5CA01AFD04}"/>
    <dgm:cxn modelId="{CA761CE4-3DC3-4F48-A84D-D73C277F93E9}" type="presParOf" srcId="{E5925B87-D807-4FE1-860C-7D270DA2E8BA}" destId="{938799F5-816C-41FB-B46F-5F70E375640E}" srcOrd="0" destOrd="0" presId="urn:microsoft.com/office/officeart/2005/8/layout/default"/>
    <dgm:cxn modelId="{DD70A7E0-AF48-4A4E-A99A-5ED9C0869DF6}" type="presParOf" srcId="{E5925B87-D807-4FE1-860C-7D270DA2E8BA}" destId="{714A207A-CE2C-4381-AA0A-3EE1F1295891}" srcOrd="1" destOrd="0" presId="urn:microsoft.com/office/officeart/2005/8/layout/default"/>
    <dgm:cxn modelId="{366D9A27-67C7-418C-B953-13A2D4503FE5}" type="presParOf" srcId="{E5925B87-D807-4FE1-860C-7D270DA2E8BA}" destId="{307B684F-FEEE-4324-AD46-609428C6EF6E}" srcOrd="2" destOrd="0" presId="urn:microsoft.com/office/officeart/2005/8/layout/default"/>
    <dgm:cxn modelId="{D1AC7548-AAC0-44E5-8177-DDFE62C6FA95}" type="presParOf" srcId="{E5925B87-D807-4FE1-860C-7D270DA2E8BA}" destId="{BFAE11CB-6E55-4B26-BDA7-68C6B58BAD71}" srcOrd="3" destOrd="0" presId="urn:microsoft.com/office/officeart/2005/8/layout/default"/>
    <dgm:cxn modelId="{399047D9-3EC5-4E14-B0CF-228058F8906A}" type="presParOf" srcId="{E5925B87-D807-4FE1-860C-7D270DA2E8BA}" destId="{9B9BF724-4BE3-44AA-B582-CE18C0166130}" srcOrd="4" destOrd="0" presId="urn:microsoft.com/office/officeart/2005/8/layout/default"/>
    <dgm:cxn modelId="{2B790318-21F1-4B8A-987E-14BFDF435653}" type="presParOf" srcId="{E5925B87-D807-4FE1-860C-7D270DA2E8BA}" destId="{0E3D0185-E6B6-4C98-B0AA-C7D171CB7433}" srcOrd="5" destOrd="0" presId="urn:microsoft.com/office/officeart/2005/8/layout/default"/>
    <dgm:cxn modelId="{CE005E55-7467-47AB-9E1E-B076F1520829}" type="presParOf" srcId="{E5925B87-D807-4FE1-860C-7D270DA2E8BA}" destId="{BB3F2BC7-22FB-4586-99DF-2906E8DB2B3A}" srcOrd="6" destOrd="0" presId="urn:microsoft.com/office/officeart/2005/8/layout/default"/>
    <dgm:cxn modelId="{43397852-24ED-4194-8B8F-F4BF2D49C0DA}" type="presParOf" srcId="{E5925B87-D807-4FE1-860C-7D270DA2E8BA}" destId="{20126415-209C-4B79-B565-22DE3F795C0C}" srcOrd="7" destOrd="0" presId="urn:microsoft.com/office/officeart/2005/8/layout/default"/>
    <dgm:cxn modelId="{3E862DB4-BB87-4C2E-8622-B2AC1423D9D5}" type="presParOf" srcId="{E5925B87-D807-4FE1-860C-7D270DA2E8BA}" destId="{139A1C9E-9941-402C-9E52-08B9F0BADD28}" srcOrd="8" destOrd="0" presId="urn:microsoft.com/office/officeart/2005/8/layout/default"/>
    <dgm:cxn modelId="{AB7F3645-B88F-4CAE-AE8A-601A6B0F3E6E}" type="presParOf" srcId="{E5925B87-D807-4FE1-860C-7D270DA2E8BA}" destId="{83A9C3EA-5B13-4F73-B371-14A259C1E8DD}" srcOrd="9" destOrd="0" presId="urn:microsoft.com/office/officeart/2005/8/layout/default"/>
    <dgm:cxn modelId="{9F751ABF-E167-4463-A335-A907C9C90EF4}" type="presParOf" srcId="{E5925B87-D807-4FE1-860C-7D270DA2E8BA}" destId="{038269EA-1BD4-4903-B252-2F6A3DF4C37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68D067-BABA-4A88-A6D1-90DC834B357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8451B8D-BF66-4E24-B9CA-AE5721BF5880}">
      <dgm:prSet/>
      <dgm:spPr/>
      <dgm:t>
        <a:bodyPr/>
        <a:lstStyle/>
        <a:p>
          <a:r>
            <a:rPr lang="en-US" b="0" i="0"/>
            <a:t>Using Feedbacks to improve the user experience.</a:t>
          </a:r>
          <a:endParaRPr lang="en-US"/>
        </a:p>
      </dgm:t>
    </dgm:pt>
    <dgm:pt modelId="{9A8801BC-E045-47BD-B87F-0FA6C0A3C4A7}" type="parTrans" cxnId="{DE241B7E-E95A-4B63-81BD-4F0F7969B29E}">
      <dgm:prSet/>
      <dgm:spPr/>
      <dgm:t>
        <a:bodyPr/>
        <a:lstStyle/>
        <a:p>
          <a:endParaRPr lang="en-US"/>
        </a:p>
      </dgm:t>
    </dgm:pt>
    <dgm:pt modelId="{D9DBE8DA-FDAF-4F39-AD53-EA15ECB23AD6}" type="sibTrans" cxnId="{DE241B7E-E95A-4B63-81BD-4F0F7969B29E}">
      <dgm:prSet/>
      <dgm:spPr/>
      <dgm:t>
        <a:bodyPr/>
        <a:lstStyle/>
        <a:p>
          <a:endParaRPr lang="en-US"/>
        </a:p>
      </dgm:t>
    </dgm:pt>
    <dgm:pt modelId="{C60967F7-BC63-49E7-AD6B-BBE457AB3826}">
      <dgm:prSet/>
      <dgm:spPr/>
      <dgm:t>
        <a:bodyPr/>
        <a:lstStyle/>
        <a:p>
          <a:r>
            <a:rPr lang="en-US" b="0" i="0" dirty="0"/>
            <a:t>Scaling up current system to handle more traffic.</a:t>
          </a:r>
          <a:endParaRPr lang="en-US" dirty="0"/>
        </a:p>
      </dgm:t>
    </dgm:pt>
    <dgm:pt modelId="{439BF869-AEDB-42C7-A790-FEFE1BD451E2}" type="parTrans" cxnId="{DC26F118-98D2-44D6-A126-593F1A29C28F}">
      <dgm:prSet/>
      <dgm:spPr/>
      <dgm:t>
        <a:bodyPr/>
        <a:lstStyle/>
        <a:p>
          <a:endParaRPr lang="en-US"/>
        </a:p>
      </dgm:t>
    </dgm:pt>
    <dgm:pt modelId="{94D1EAE0-4505-4818-B53B-67A1EE2A6188}" type="sibTrans" cxnId="{DC26F118-98D2-44D6-A126-593F1A29C28F}">
      <dgm:prSet/>
      <dgm:spPr/>
      <dgm:t>
        <a:bodyPr/>
        <a:lstStyle/>
        <a:p>
          <a:endParaRPr lang="en-US"/>
        </a:p>
      </dgm:t>
    </dgm:pt>
    <dgm:pt modelId="{FFF1AD22-134C-4AEA-842F-C4CF289A9C35}">
      <dgm:prSet/>
      <dgm:spPr/>
      <dgm:t>
        <a:bodyPr/>
        <a:lstStyle/>
        <a:p>
          <a:r>
            <a:rPr lang="en-US" b="0" i="0" dirty="0"/>
            <a:t>Adding a functionality to that can integrate other wine datasets with the existing datasets.</a:t>
          </a:r>
          <a:endParaRPr lang="en-US" dirty="0"/>
        </a:p>
      </dgm:t>
    </dgm:pt>
    <dgm:pt modelId="{4800D26F-5C03-4095-883E-33E802D09F97}" type="parTrans" cxnId="{4C48112F-26D6-4406-9AAA-061FD8E311D9}">
      <dgm:prSet/>
      <dgm:spPr/>
      <dgm:t>
        <a:bodyPr/>
        <a:lstStyle/>
        <a:p>
          <a:endParaRPr lang="en-US"/>
        </a:p>
      </dgm:t>
    </dgm:pt>
    <dgm:pt modelId="{9733C1FE-05C7-466B-8D49-5583B0C5678B}" type="sibTrans" cxnId="{4C48112F-26D6-4406-9AAA-061FD8E311D9}">
      <dgm:prSet/>
      <dgm:spPr/>
      <dgm:t>
        <a:bodyPr/>
        <a:lstStyle/>
        <a:p>
          <a:endParaRPr lang="en-US"/>
        </a:p>
      </dgm:t>
    </dgm:pt>
    <dgm:pt modelId="{79203D2C-8BF8-476A-A930-57C05E78696F}" type="pres">
      <dgm:prSet presAssocID="{7668D067-BABA-4A88-A6D1-90DC834B3573}" presName="root" presStyleCnt="0">
        <dgm:presLayoutVars>
          <dgm:dir/>
          <dgm:resizeHandles val="exact"/>
        </dgm:presLayoutVars>
      </dgm:prSet>
      <dgm:spPr/>
    </dgm:pt>
    <dgm:pt modelId="{7606E84C-9295-4DED-88E5-8AA637340A63}" type="pres">
      <dgm:prSet presAssocID="{68451B8D-BF66-4E24-B9CA-AE5721BF5880}" presName="compNode" presStyleCnt="0"/>
      <dgm:spPr/>
    </dgm:pt>
    <dgm:pt modelId="{AC855727-5C27-49F6-90A4-5C8C723BEA3D}" type="pres">
      <dgm:prSet presAssocID="{68451B8D-BF66-4E24-B9CA-AE5721BF58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20FB040-3311-4498-A618-0E28EEDF0175}" type="pres">
      <dgm:prSet presAssocID="{68451B8D-BF66-4E24-B9CA-AE5721BF5880}" presName="spaceRect" presStyleCnt="0"/>
      <dgm:spPr/>
    </dgm:pt>
    <dgm:pt modelId="{A9B7161D-E8DA-4A91-B757-9CDCB1A7EDAA}" type="pres">
      <dgm:prSet presAssocID="{68451B8D-BF66-4E24-B9CA-AE5721BF5880}" presName="textRect" presStyleLbl="revTx" presStyleIdx="0" presStyleCnt="3">
        <dgm:presLayoutVars>
          <dgm:chMax val="1"/>
          <dgm:chPref val="1"/>
        </dgm:presLayoutVars>
      </dgm:prSet>
      <dgm:spPr/>
    </dgm:pt>
    <dgm:pt modelId="{E51B2BD5-2B87-46A4-8620-FDF74055F48A}" type="pres">
      <dgm:prSet presAssocID="{D9DBE8DA-FDAF-4F39-AD53-EA15ECB23AD6}" presName="sibTrans" presStyleCnt="0"/>
      <dgm:spPr/>
    </dgm:pt>
    <dgm:pt modelId="{5FA8E032-DE60-440E-93AE-7730557DDF65}" type="pres">
      <dgm:prSet presAssocID="{C60967F7-BC63-49E7-AD6B-BBE457AB3826}" presName="compNode" presStyleCnt="0"/>
      <dgm:spPr/>
    </dgm:pt>
    <dgm:pt modelId="{F0C8B618-9DD5-4CA3-87B0-784011B36F68}" type="pres">
      <dgm:prSet presAssocID="{C60967F7-BC63-49E7-AD6B-BBE457AB38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C83DEDA6-3E4A-429A-9B66-D24823EE79EA}" type="pres">
      <dgm:prSet presAssocID="{C60967F7-BC63-49E7-AD6B-BBE457AB3826}" presName="spaceRect" presStyleCnt="0"/>
      <dgm:spPr/>
    </dgm:pt>
    <dgm:pt modelId="{26213047-8EFC-4A28-89F2-6307E8155B54}" type="pres">
      <dgm:prSet presAssocID="{C60967F7-BC63-49E7-AD6B-BBE457AB3826}" presName="textRect" presStyleLbl="revTx" presStyleIdx="1" presStyleCnt="3">
        <dgm:presLayoutVars>
          <dgm:chMax val="1"/>
          <dgm:chPref val="1"/>
        </dgm:presLayoutVars>
      </dgm:prSet>
      <dgm:spPr/>
    </dgm:pt>
    <dgm:pt modelId="{8A01F213-B818-47A9-AB3D-42EE94E303C6}" type="pres">
      <dgm:prSet presAssocID="{94D1EAE0-4505-4818-B53B-67A1EE2A6188}" presName="sibTrans" presStyleCnt="0"/>
      <dgm:spPr/>
    </dgm:pt>
    <dgm:pt modelId="{E1F9260A-E269-4038-87AF-8FEB60451B99}" type="pres">
      <dgm:prSet presAssocID="{FFF1AD22-134C-4AEA-842F-C4CF289A9C35}" presName="compNode" presStyleCnt="0"/>
      <dgm:spPr/>
    </dgm:pt>
    <dgm:pt modelId="{91F851FE-1461-4F6B-96A5-25974327C948}" type="pres">
      <dgm:prSet presAssocID="{FFF1AD22-134C-4AEA-842F-C4CF289A9C3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82C972A-5C03-4769-9EBA-5CF2D3ACF69B}" type="pres">
      <dgm:prSet presAssocID="{FFF1AD22-134C-4AEA-842F-C4CF289A9C35}" presName="spaceRect" presStyleCnt="0"/>
      <dgm:spPr/>
    </dgm:pt>
    <dgm:pt modelId="{C4198B53-ADDC-47A0-97B5-99FC350303FC}" type="pres">
      <dgm:prSet presAssocID="{FFF1AD22-134C-4AEA-842F-C4CF289A9C3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C26F118-98D2-44D6-A126-593F1A29C28F}" srcId="{7668D067-BABA-4A88-A6D1-90DC834B3573}" destId="{C60967F7-BC63-49E7-AD6B-BBE457AB3826}" srcOrd="1" destOrd="0" parTransId="{439BF869-AEDB-42C7-A790-FEFE1BD451E2}" sibTransId="{94D1EAE0-4505-4818-B53B-67A1EE2A6188}"/>
    <dgm:cxn modelId="{4C48112F-26D6-4406-9AAA-061FD8E311D9}" srcId="{7668D067-BABA-4A88-A6D1-90DC834B3573}" destId="{FFF1AD22-134C-4AEA-842F-C4CF289A9C35}" srcOrd="2" destOrd="0" parTransId="{4800D26F-5C03-4095-883E-33E802D09F97}" sibTransId="{9733C1FE-05C7-466B-8D49-5583B0C5678B}"/>
    <dgm:cxn modelId="{DE241B7E-E95A-4B63-81BD-4F0F7969B29E}" srcId="{7668D067-BABA-4A88-A6D1-90DC834B3573}" destId="{68451B8D-BF66-4E24-B9CA-AE5721BF5880}" srcOrd="0" destOrd="0" parTransId="{9A8801BC-E045-47BD-B87F-0FA6C0A3C4A7}" sibTransId="{D9DBE8DA-FDAF-4F39-AD53-EA15ECB23AD6}"/>
    <dgm:cxn modelId="{D2A54588-E868-4CEA-A372-3BA3D0BED644}" type="presOf" srcId="{C60967F7-BC63-49E7-AD6B-BBE457AB3826}" destId="{26213047-8EFC-4A28-89F2-6307E8155B54}" srcOrd="0" destOrd="0" presId="urn:microsoft.com/office/officeart/2018/2/layout/IconLabelList"/>
    <dgm:cxn modelId="{D82F41B7-A44E-4B6E-9238-3A0D6ABD27A7}" type="presOf" srcId="{FFF1AD22-134C-4AEA-842F-C4CF289A9C35}" destId="{C4198B53-ADDC-47A0-97B5-99FC350303FC}" srcOrd="0" destOrd="0" presId="urn:microsoft.com/office/officeart/2018/2/layout/IconLabelList"/>
    <dgm:cxn modelId="{E90BFBCF-0D3A-4154-A5BE-7374E16247A1}" type="presOf" srcId="{68451B8D-BF66-4E24-B9CA-AE5721BF5880}" destId="{A9B7161D-E8DA-4A91-B757-9CDCB1A7EDAA}" srcOrd="0" destOrd="0" presId="urn:microsoft.com/office/officeart/2018/2/layout/IconLabelList"/>
    <dgm:cxn modelId="{5FF923E5-7132-45AC-A501-ECC3C1520CFA}" type="presOf" srcId="{7668D067-BABA-4A88-A6D1-90DC834B3573}" destId="{79203D2C-8BF8-476A-A930-57C05E78696F}" srcOrd="0" destOrd="0" presId="urn:microsoft.com/office/officeart/2018/2/layout/IconLabelList"/>
    <dgm:cxn modelId="{78E815B6-62C5-42D6-BBE1-661C9C7B6242}" type="presParOf" srcId="{79203D2C-8BF8-476A-A930-57C05E78696F}" destId="{7606E84C-9295-4DED-88E5-8AA637340A63}" srcOrd="0" destOrd="0" presId="urn:microsoft.com/office/officeart/2018/2/layout/IconLabelList"/>
    <dgm:cxn modelId="{2B07A1E1-6489-4304-A0D3-277A28FF0124}" type="presParOf" srcId="{7606E84C-9295-4DED-88E5-8AA637340A63}" destId="{AC855727-5C27-49F6-90A4-5C8C723BEA3D}" srcOrd="0" destOrd="0" presId="urn:microsoft.com/office/officeart/2018/2/layout/IconLabelList"/>
    <dgm:cxn modelId="{49476F3C-4CBF-43AD-9B42-FDE58F7A622C}" type="presParOf" srcId="{7606E84C-9295-4DED-88E5-8AA637340A63}" destId="{620FB040-3311-4498-A618-0E28EEDF0175}" srcOrd="1" destOrd="0" presId="urn:microsoft.com/office/officeart/2018/2/layout/IconLabelList"/>
    <dgm:cxn modelId="{1258C53A-8666-4E93-989D-3C400BF763F0}" type="presParOf" srcId="{7606E84C-9295-4DED-88E5-8AA637340A63}" destId="{A9B7161D-E8DA-4A91-B757-9CDCB1A7EDAA}" srcOrd="2" destOrd="0" presId="urn:microsoft.com/office/officeart/2018/2/layout/IconLabelList"/>
    <dgm:cxn modelId="{9143F924-8C56-4877-8ED9-CE84FDED51A8}" type="presParOf" srcId="{79203D2C-8BF8-476A-A930-57C05E78696F}" destId="{E51B2BD5-2B87-46A4-8620-FDF74055F48A}" srcOrd="1" destOrd="0" presId="urn:microsoft.com/office/officeart/2018/2/layout/IconLabelList"/>
    <dgm:cxn modelId="{728E9CD2-E14D-4B9F-93DF-954CF69B83A8}" type="presParOf" srcId="{79203D2C-8BF8-476A-A930-57C05E78696F}" destId="{5FA8E032-DE60-440E-93AE-7730557DDF65}" srcOrd="2" destOrd="0" presId="urn:microsoft.com/office/officeart/2018/2/layout/IconLabelList"/>
    <dgm:cxn modelId="{85D4BDC5-05DA-49AC-A6B9-EAB5C498F8B2}" type="presParOf" srcId="{5FA8E032-DE60-440E-93AE-7730557DDF65}" destId="{F0C8B618-9DD5-4CA3-87B0-784011B36F68}" srcOrd="0" destOrd="0" presId="urn:microsoft.com/office/officeart/2018/2/layout/IconLabelList"/>
    <dgm:cxn modelId="{FE849AC7-035D-4726-9064-CB2FD55880F7}" type="presParOf" srcId="{5FA8E032-DE60-440E-93AE-7730557DDF65}" destId="{C83DEDA6-3E4A-429A-9B66-D24823EE79EA}" srcOrd="1" destOrd="0" presId="urn:microsoft.com/office/officeart/2018/2/layout/IconLabelList"/>
    <dgm:cxn modelId="{90E9AB2E-4FCB-404B-8818-A05554661A0E}" type="presParOf" srcId="{5FA8E032-DE60-440E-93AE-7730557DDF65}" destId="{26213047-8EFC-4A28-89F2-6307E8155B54}" srcOrd="2" destOrd="0" presId="urn:microsoft.com/office/officeart/2018/2/layout/IconLabelList"/>
    <dgm:cxn modelId="{53EF9950-FD3A-423C-A280-8A2319529DD6}" type="presParOf" srcId="{79203D2C-8BF8-476A-A930-57C05E78696F}" destId="{8A01F213-B818-47A9-AB3D-42EE94E303C6}" srcOrd="3" destOrd="0" presId="urn:microsoft.com/office/officeart/2018/2/layout/IconLabelList"/>
    <dgm:cxn modelId="{C9DEFF41-0866-4E4D-9050-BBB2CAB9EC68}" type="presParOf" srcId="{79203D2C-8BF8-476A-A930-57C05E78696F}" destId="{E1F9260A-E269-4038-87AF-8FEB60451B99}" srcOrd="4" destOrd="0" presId="urn:microsoft.com/office/officeart/2018/2/layout/IconLabelList"/>
    <dgm:cxn modelId="{5C5B84BE-F811-4FF2-B725-CC75C432AF50}" type="presParOf" srcId="{E1F9260A-E269-4038-87AF-8FEB60451B99}" destId="{91F851FE-1461-4F6B-96A5-25974327C948}" srcOrd="0" destOrd="0" presId="urn:microsoft.com/office/officeart/2018/2/layout/IconLabelList"/>
    <dgm:cxn modelId="{B6C10E6C-4973-4010-8A8C-FAC88AD87F64}" type="presParOf" srcId="{E1F9260A-E269-4038-87AF-8FEB60451B99}" destId="{282C972A-5C03-4769-9EBA-5CF2D3ACF69B}" srcOrd="1" destOrd="0" presId="urn:microsoft.com/office/officeart/2018/2/layout/IconLabelList"/>
    <dgm:cxn modelId="{E2714F48-8EFE-4A98-9ADE-A0EB48710EC6}" type="presParOf" srcId="{E1F9260A-E269-4038-87AF-8FEB60451B99}" destId="{C4198B53-ADDC-47A0-97B5-99FC350303F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0B40F-0C57-4294-9F67-D838923F8CED}">
      <dsp:nvSpPr>
        <dsp:cNvPr id="0" name=""/>
        <dsp:cNvSpPr/>
      </dsp:nvSpPr>
      <dsp:spPr>
        <a:xfrm>
          <a:off x="967059" y="537292"/>
          <a:ext cx="1140133" cy="1140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F6FA2-4EDC-4744-A7A8-791A19456B80}">
      <dsp:nvSpPr>
        <dsp:cNvPr id="0" name=""/>
        <dsp:cNvSpPr/>
      </dsp:nvSpPr>
      <dsp:spPr>
        <a:xfrm>
          <a:off x="270311" y="2009823"/>
          <a:ext cx="2533629" cy="539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lgerian" panose="04020705040A02060702" pitchFamily="82" charset="0"/>
            </a:rPr>
            <a:t>The data set contains 130K records with 14 attributes</a:t>
          </a:r>
        </a:p>
      </dsp:txBody>
      <dsp:txXfrm>
        <a:off x="270311" y="2009823"/>
        <a:ext cx="2533629" cy="539344"/>
      </dsp:txXfrm>
    </dsp:sp>
    <dsp:sp modelId="{D3C0A72D-6E10-45A8-AC0C-F7A1133C2DCE}">
      <dsp:nvSpPr>
        <dsp:cNvPr id="0" name=""/>
        <dsp:cNvSpPr/>
      </dsp:nvSpPr>
      <dsp:spPr>
        <a:xfrm>
          <a:off x="3944074" y="537292"/>
          <a:ext cx="1140133" cy="1140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0F8E0-B5C3-4BC1-8705-B824532AE66D}">
      <dsp:nvSpPr>
        <dsp:cNvPr id="0" name=""/>
        <dsp:cNvSpPr/>
      </dsp:nvSpPr>
      <dsp:spPr>
        <a:xfrm>
          <a:off x="3247326" y="2009823"/>
          <a:ext cx="2533629" cy="539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lgerian" panose="04020705040A02060702" pitchFamily="82" charset="0"/>
            </a:rPr>
            <a:t>Data is in csv format and at rest. </a:t>
          </a:r>
        </a:p>
      </dsp:txBody>
      <dsp:txXfrm>
        <a:off x="3247326" y="2009823"/>
        <a:ext cx="2533629" cy="539344"/>
      </dsp:txXfrm>
    </dsp:sp>
    <dsp:sp modelId="{C014FA64-66AD-4105-9908-E4E179ADF95C}">
      <dsp:nvSpPr>
        <dsp:cNvPr id="0" name=""/>
        <dsp:cNvSpPr/>
      </dsp:nvSpPr>
      <dsp:spPr>
        <a:xfrm>
          <a:off x="7255405" y="620223"/>
          <a:ext cx="1140133" cy="1140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93D4F-A397-4E31-A388-3C8A5CF612AA}">
      <dsp:nvSpPr>
        <dsp:cNvPr id="0" name=""/>
        <dsp:cNvSpPr/>
      </dsp:nvSpPr>
      <dsp:spPr>
        <a:xfrm>
          <a:off x="6494652" y="2120808"/>
          <a:ext cx="3130730" cy="3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lgerian" panose="04020705040A02060702" pitchFamily="82" charset="0"/>
            </a:rPr>
            <a:t>Data has been selected from Kaggle open datasets</a:t>
          </a:r>
        </a:p>
      </dsp:txBody>
      <dsp:txXfrm>
        <a:off x="6494652" y="2120808"/>
        <a:ext cx="3130730" cy="391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799F5-816C-41FB-B46F-5F70E375640E}">
      <dsp:nvSpPr>
        <dsp:cNvPr id="0" name=""/>
        <dsp:cNvSpPr/>
      </dsp:nvSpPr>
      <dsp:spPr>
        <a:xfrm>
          <a:off x="258700" y="381606"/>
          <a:ext cx="2805659" cy="1683395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lgerian" panose="04020705040A02060702" pitchFamily="82" charset="0"/>
            </a:rPr>
            <a:t>Users can get a summarized view on the available wines based on their selected continent, country and provinces.</a:t>
          </a:r>
        </a:p>
      </dsp:txBody>
      <dsp:txXfrm>
        <a:off x="258700" y="381606"/>
        <a:ext cx="2805659" cy="1683395"/>
      </dsp:txXfrm>
    </dsp:sp>
    <dsp:sp modelId="{307B684F-FEEE-4324-AD46-609428C6EF6E}">
      <dsp:nvSpPr>
        <dsp:cNvPr id="0" name=""/>
        <dsp:cNvSpPr/>
      </dsp:nvSpPr>
      <dsp:spPr>
        <a:xfrm>
          <a:off x="3344925" y="381606"/>
          <a:ext cx="2805659" cy="1683395"/>
        </a:xfrm>
        <a:prstGeom prst="rect">
          <a:avLst/>
        </a:prstGeom>
        <a:solidFill>
          <a:schemeClr val="tx1">
            <a:lumMod val="85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lgerian" panose="04020705040A02060702" pitchFamily="82" charset="0"/>
            </a:rPr>
            <a:t>Get a summarized description of a specific variety, the number of wines belonging to the variety and the wine level</a:t>
          </a:r>
          <a:r>
            <a:rPr lang="en-US" sz="1600" kern="1200" dirty="0">
              <a:latin typeface="Algerian" panose="04020705040A02060702" pitchFamily="82" charset="0"/>
            </a:rPr>
            <a:t>.</a:t>
          </a:r>
        </a:p>
      </dsp:txBody>
      <dsp:txXfrm>
        <a:off x="3344925" y="381606"/>
        <a:ext cx="2805659" cy="1683395"/>
      </dsp:txXfrm>
    </dsp:sp>
    <dsp:sp modelId="{9B9BF724-4BE3-44AA-B582-CE18C0166130}">
      <dsp:nvSpPr>
        <dsp:cNvPr id="0" name=""/>
        <dsp:cNvSpPr/>
      </dsp:nvSpPr>
      <dsp:spPr>
        <a:xfrm>
          <a:off x="6431151" y="381606"/>
          <a:ext cx="3234139" cy="168339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lgerian" panose="04020705040A02060702" pitchFamily="82" charset="0"/>
            </a:rPr>
            <a:t>Users can get suggestions on wines that matches the input. Input will be taken in the form pf different attributes like country and variety and wines would be recommended.</a:t>
          </a:r>
        </a:p>
      </dsp:txBody>
      <dsp:txXfrm>
        <a:off x="6431151" y="381606"/>
        <a:ext cx="3234139" cy="1683395"/>
      </dsp:txXfrm>
    </dsp:sp>
    <dsp:sp modelId="{BB3F2BC7-22FB-4586-99DF-2906E8DB2B3A}">
      <dsp:nvSpPr>
        <dsp:cNvPr id="0" name=""/>
        <dsp:cNvSpPr/>
      </dsp:nvSpPr>
      <dsp:spPr>
        <a:xfrm>
          <a:off x="240940" y="2345567"/>
          <a:ext cx="2805659" cy="168339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lgerian" panose="04020705040A02060702" pitchFamily="82" charset="0"/>
            </a:rPr>
            <a:t>Users have the advantage of selecting the wines based on their favorite taster’s recommendation.</a:t>
          </a:r>
        </a:p>
      </dsp:txBody>
      <dsp:txXfrm>
        <a:off x="240940" y="2345567"/>
        <a:ext cx="2805659" cy="1683395"/>
      </dsp:txXfrm>
    </dsp:sp>
    <dsp:sp modelId="{139A1C9E-9941-402C-9E52-08B9F0BADD28}">
      <dsp:nvSpPr>
        <dsp:cNvPr id="0" name=""/>
        <dsp:cNvSpPr/>
      </dsp:nvSpPr>
      <dsp:spPr>
        <a:xfrm>
          <a:off x="3196169" y="2364203"/>
          <a:ext cx="2805659" cy="1683395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lgerian" panose="04020705040A02060702" pitchFamily="82" charset="0"/>
            </a:rPr>
            <a:t>Users can directly get all the information about the wines by looking at the pages.</a:t>
          </a:r>
        </a:p>
      </dsp:txBody>
      <dsp:txXfrm>
        <a:off x="3196169" y="2364203"/>
        <a:ext cx="2805659" cy="1683395"/>
      </dsp:txXfrm>
    </dsp:sp>
    <dsp:sp modelId="{038269EA-1BD4-4903-B252-2F6A3DF4C371}">
      <dsp:nvSpPr>
        <dsp:cNvPr id="0" name=""/>
        <dsp:cNvSpPr/>
      </dsp:nvSpPr>
      <dsp:spPr>
        <a:xfrm>
          <a:off x="6177715" y="2345567"/>
          <a:ext cx="3741010" cy="1683395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>
          <a:solidFill>
            <a:schemeClr val="bg1"/>
          </a:solidFill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lgerian" panose="04020705040A02060702" pitchFamily="82" charset="0"/>
            </a:rPr>
            <a:t>Visual interactive representations using different plots and graphs. If the user wants visual representation of ratings of wine depending upon the country or types of wines based on country</a:t>
          </a:r>
          <a:r>
            <a:rPr lang="en-US" sz="1600" kern="1200" dirty="0">
              <a:latin typeface="Algerian" panose="04020705040A02060702" pitchFamily="82" charset="0"/>
            </a:rPr>
            <a:t>.</a:t>
          </a:r>
        </a:p>
      </dsp:txBody>
      <dsp:txXfrm>
        <a:off x="6177715" y="2345567"/>
        <a:ext cx="3741010" cy="16833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55727-5C27-49F6-90A4-5C8C723BEA3D}">
      <dsp:nvSpPr>
        <dsp:cNvPr id="0" name=""/>
        <dsp:cNvSpPr/>
      </dsp:nvSpPr>
      <dsp:spPr>
        <a:xfrm>
          <a:off x="937093" y="550979"/>
          <a:ext cx="1252573" cy="12525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7161D-E8DA-4A91-B757-9CDCB1A7EDAA}">
      <dsp:nvSpPr>
        <dsp:cNvPr id="0" name=""/>
        <dsp:cNvSpPr/>
      </dsp:nvSpPr>
      <dsp:spPr>
        <a:xfrm>
          <a:off x="171631" y="2151703"/>
          <a:ext cx="27834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Using Feedbacks to improve the user experience.</a:t>
          </a:r>
          <a:endParaRPr lang="en-US" sz="1300" kern="1200"/>
        </a:p>
      </dsp:txBody>
      <dsp:txXfrm>
        <a:off x="171631" y="2151703"/>
        <a:ext cx="2783497" cy="720000"/>
      </dsp:txXfrm>
    </dsp:sp>
    <dsp:sp modelId="{F0C8B618-9DD5-4CA3-87B0-784011B36F68}">
      <dsp:nvSpPr>
        <dsp:cNvPr id="0" name=""/>
        <dsp:cNvSpPr/>
      </dsp:nvSpPr>
      <dsp:spPr>
        <a:xfrm>
          <a:off x="4207702" y="550979"/>
          <a:ext cx="1252573" cy="12525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13047-8EFC-4A28-89F2-6307E8155B54}">
      <dsp:nvSpPr>
        <dsp:cNvPr id="0" name=""/>
        <dsp:cNvSpPr/>
      </dsp:nvSpPr>
      <dsp:spPr>
        <a:xfrm>
          <a:off x="3442240" y="2151703"/>
          <a:ext cx="27834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Scaling up current system to handle more traffic.</a:t>
          </a:r>
          <a:endParaRPr lang="en-US" sz="1300" kern="1200" dirty="0"/>
        </a:p>
      </dsp:txBody>
      <dsp:txXfrm>
        <a:off x="3442240" y="2151703"/>
        <a:ext cx="2783497" cy="720000"/>
      </dsp:txXfrm>
    </dsp:sp>
    <dsp:sp modelId="{91F851FE-1461-4F6B-96A5-25974327C948}">
      <dsp:nvSpPr>
        <dsp:cNvPr id="0" name=""/>
        <dsp:cNvSpPr/>
      </dsp:nvSpPr>
      <dsp:spPr>
        <a:xfrm>
          <a:off x="7478312" y="550979"/>
          <a:ext cx="1252573" cy="12525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98B53-ADDC-47A0-97B5-99FC350303FC}">
      <dsp:nvSpPr>
        <dsp:cNvPr id="0" name=""/>
        <dsp:cNvSpPr/>
      </dsp:nvSpPr>
      <dsp:spPr>
        <a:xfrm>
          <a:off x="6712850" y="2151703"/>
          <a:ext cx="278349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Adding a functionality to that can integrate other wine datasets with the existing datasets.</a:t>
          </a:r>
          <a:endParaRPr lang="en-US" sz="1300" kern="1200" dirty="0"/>
        </a:p>
      </dsp:txBody>
      <dsp:txXfrm>
        <a:off x="6712850" y="2151703"/>
        <a:ext cx="278349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6B8DF-2DDD-4B2D-BA31-E37644CEFFAC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F6FCF-1277-487E-86E3-21799DCB9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1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6FCF-1277-487E-86E3-21799DCB98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4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6FCF-1277-487E-86E3-21799DCB98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4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0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63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60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1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4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75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26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16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9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4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7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3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9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20C4D44-8A67-4C87-A90F-A4F6E56D2E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EE0C49A-8201-4594-B26D-666261BD9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hyperlink" Target="https://www.amchart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.ganttpro.com/" TargetMode="External"/><Relationship Id="rId4" Type="http://schemas.openxmlformats.org/officeDocument/2006/relationships/hyperlink" Target="https://www.w3schools.com/bootstrap4/default.asp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4E76-6EB0-42C0-A73F-A78D4A9C1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3181" y="756609"/>
            <a:ext cx="7598005" cy="1633281"/>
          </a:xfrm>
        </p:spPr>
        <p:txBody>
          <a:bodyPr/>
          <a:lstStyle/>
          <a:p>
            <a:r>
              <a:rPr lang="en-US">
                <a:latin typeface="Algerian" panose="04020705040A02060702" pitchFamily="82" charset="0"/>
              </a:rPr>
              <a:t>Virtual sommelier</a:t>
            </a:r>
            <a:br>
              <a:rPr lang="en-US">
                <a:latin typeface="Algerian" panose="04020705040A02060702" pitchFamily="82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C58D4-5CE2-4960-A96D-8D0D07EFE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1573249"/>
            <a:ext cx="8825658" cy="1979629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latin typeface="Algerian" panose="04020705040A02060702" pitchFamily="82" charset="0"/>
              </a:rPr>
              <a:t>CS526-Spring 2020								Group-6</a:t>
            </a:r>
          </a:p>
          <a:p>
            <a:r>
              <a:rPr lang="en-US" dirty="0">
                <a:solidFill>
                  <a:schemeClr val="bg2"/>
                </a:solidFill>
                <a:latin typeface="Algerian" panose="04020705040A02060702" pitchFamily="82" charset="0"/>
              </a:rPr>
              <a:t>Mentor : James </a:t>
            </a:r>
            <a:r>
              <a:rPr lang="en-US" dirty="0" err="1">
                <a:solidFill>
                  <a:schemeClr val="bg2"/>
                </a:solidFill>
                <a:latin typeface="Algerian" panose="04020705040A02060702" pitchFamily="82" charset="0"/>
              </a:rPr>
              <a:t>Abello</a:t>
            </a:r>
            <a:r>
              <a:rPr lang="en-US" dirty="0">
                <a:solidFill>
                  <a:schemeClr val="bg2"/>
                </a:solidFill>
                <a:latin typeface="Algerian" panose="04020705040A02060702" pitchFamily="82" charset="0"/>
              </a:rPr>
              <a:t>							Sai </a:t>
            </a:r>
            <a:r>
              <a:rPr lang="en-US" dirty="0" err="1">
                <a:solidFill>
                  <a:schemeClr val="bg2"/>
                </a:solidFill>
                <a:latin typeface="Algerian" panose="04020705040A02060702" pitchFamily="82" charset="0"/>
              </a:rPr>
              <a:t>Mounica</a:t>
            </a:r>
            <a:r>
              <a:rPr lang="en-US" dirty="0">
                <a:solidFill>
                  <a:schemeClr val="bg2"/>
                </a:solidFill>
                <a:latin typeface="Algerian" panose="04020705040A02060702" pitchFamily="8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lgerian" panose="04020705040A02060702" pitchFamily="82" charset="0"/>
              </a:rPr>
              <a:t>Pothuru</a:t>
            </a:r>
            <a:endParaRPr lang="en-US" dirty="0">
              <a:solidFill>
                <a:schemeClr val="bg2"/>
              </a:solidFill>
              <a:latin typeface="Algerian" panose="04020705040A02060702" pitchFamily="8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lgerian" panose="04020705040A02060702" pitchFamily="82" charset="0"/>
              </a:rPr>
              <a:t>       												</a:t>
            </a:r>
            <a:r>
              <a:rPr lang="en-US" dirty="0" err="1">
                <a:solidFill>
                  <a:schemeClr val="bg2"/>
                </a:solidFill>
                <a:latin typeface="Algerian" panose="04020705040A02060702" pitchFamily="82" charset="0"/>
              </a:rPr>
              <a:t>Aravinda</a:t>
            </a:r>
            <a:r>
              <a:rPr lang="en-US" dirty="0">
                <a:solidFill>
                  <a:schemeClr val="bg2"/>
                </a:solidFill>
                <a:latin typeface="Algerian" panose="04020705040A02060702" pitchFamily="82" charset="0"/>
              </a:rPr>
              <a:t> Reddy Dandu</a:t>
            </a:r>
          </a:p>
          <a:p>
            <a:r>
              <a:rPr lang="en-US" dirty="0">
                <a:solidFill>
                  <a:schemeClr val="bg2"/>
                </a:solidFill>
                <a:latin typeface="Algerian" panose="04020705040A02060702" pitchFamily="82" charset="0"/>
              </a:rPr>
              <a:t>												Akash Patel</a:t>
            </a:r>
          </a:p>
          <a:p>
            <a:endParaRPr lang="en-US" dirty="0">
              <a:solidFill>
                <a:schemeClr val="bg2"/>
              </a:solidFill>
              <a:latin typeface="Algerian" panose="04020705040A02060702" pitchFamily="82" charset="0"/>
            </a:endParaRPr>
          </a:p>
          <a:p>
            <a:endParaRPr lang="en-US" dirty="0"/>
          </a:p>
        </p:txBody>
      </p:sp>
      <p:pic>
        <p:nvPicPr>
          <p:cNvPr id="7" name="Picture 6" descr="A person in a blue shirt&#10;&#10;Description automatically generated">
            <a:extLst>
              <a:ext uri="{FF2B5EF4-FFF2-40B4-BE49-F238E27FC236}">
                <a16:creationId xmlns:a16="http://schemas.microsoft.com/office/drawing/2014/main" id="{77A32BA3-2C41-4C42-BAB7-4B6F8E8D1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45" y="3708618"/>
            <a:ext cx="2588370" cy="2166681"/>
          </a:xfrm>
          <a:prstGeom prst="rect">
            <a:avLst/>
          </a:prstGeom>
        </p:spPr>
      </p:pic>
      <p:pic>
        <p:nvPicPr>
          <p:cNvPr id="32" name="Picture 31" descr="A picture containing sitting, laying, hat, man&#10;&#10;Description automatically generated">
            <a:extLst>
              <a:ext uri="{FF2B5EF4-FFF2-40B4-BE49-F238E27FC236}">
                <a16:creationId xmlns:a16="http://schemas.microsoft.com/office/drawing/2014/main" id="{1162FBCF-9E58-401A-929C-2448554F9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00966" y="3561063"/>
            <a:ext cx="2166681" cy="2461791"/>
          </a:xfrm>
          <a:prstGeom prst="rect">
            <a:avLst/>
          </a:prstGeom>
        </p:spPr>
      </p:pic>
      <p:pic>
        <p:nvPicPr>
          <p:cNvPr id="26" name="Picture 25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5B5069B-F43B-4265-8F5A-C27C88738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87" y="3708617"/>
            <a:ext cx="2588370" cy="227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53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D2C82-6370-4A46-AC4C-67930DE02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505" y="1424147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Interface View- </a:t>
            </a:r>
            <a:br>
              <a:rPr lang="en-US" sz="46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</a:br>
            <a:r>
              <a:rPr lang="en-US" sz="46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Search your wine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170BB1-FC89-484A-A132-F2080E873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" b="1"/>
          <a:stretch/>
        </p:blipFill>
        <p:spPr>
          <a:xfrm>
            <a:off x="1109763" y="1607488"/>
            <a:ext cx="6470907" cy="363990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717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D2C82-6370-4A46-AC4C-67930DE02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3" y="1584403"/>
            <a:ext cx="3382297" cy="32819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Interface View- </a:t>
            </a:r>
            <a:br>
              <a:rPr lang="en-US" sz="50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</a:br>
            <a:r>
              <a:rPr lang="en-US" sz="5000" dirty="0">
                <a:solidFill>
                  <a:srgbClr val="EBEBEB"/>
                </a:solidFill>
                <a:latin typeface="Algerian" panose="04020705040A02060702" pitchFamily="82" charset="0"/>
              </a:rPr>
              <a:t>Know</a:t>
            </a:r>
            <a:r>
              <a:rPr lang="en-US" sz="50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 your wines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64DD147-1A95-498C-989C-CD1299E01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1688386"/>
            <a:ext cx="6470907" cy="34781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4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D2C82-6370-4A46-AC4C-67930DE02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418" y="1143000"/>
            <a:ext cx="3930978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Interface View- </a:t>
            </a:r>
            <a:br>
              <a:rPr lang="en-US" sz="46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</a:br>
            <a:r>
              <a:rPr lang="en-US" sz="46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ENTHUSIASTS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8DE818-16C5-4532-ADD7-2AFDAE87C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31" y="1688386"/>
            <a:ext cx="6470907" cy="34781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045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1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6" name="Rectangle 1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D2C82-6370-4A46-AC4C-67930DE02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948" y="2253006"/>
            <a:ext cx="4146277" cy="214201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Interface View- </a:t>
            </a:r>
            <a:br>
              <a:rPr lang="en-US" sz="44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</a:br>
            <a:r>
              <a:rPr lang="en-US" sz="44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RECOMMENDER</a:t>
            </a:r>
          </a:p>
        </p:txBody>
      </p:sp>
      <p:pic>
        <p:nvPicPr>
          <p:cNvPr id="10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2D312C4-2E58-4530-9EA1-573B014B2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39" y="1660105"/>
            <a:ext cx="6470907" cy="34781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8717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8EB9B-D0BE-4013-9706-68F20C85B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115" y="1574976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i="0" kern="1200">
                <a:solidFill>
                  <a:srgbClr val="EBEBEB"/>
                </a:solidFill>
                <a:latin typeface="Algerian" panose="04020705040A02060702" pitchFamily="82" charset="0"/>
              </a:rPr>
              <a:t>Interface View- Recommender</a:t>
            </a:r>
            <a:endParaRPr lang="en-US" sz="4400" b="0" i="0" kern="1200" dirty="0">
              <a:solidFill>
                <a:srgbClr val="EBEBEB"/>
              </a:solidFill>
              <a:latin typeface="Algerian" panose="04020705040A02060702" pitchFamily="82" charset="0"/>
            </a:endParaRPr>
          </a:p>
        </p:txBody>
      </p:sp>
      <p:pic>
        <p:nvPicPr>
          <p:cNvPr id="12" name="Content Placeholder 11" descr="A screenshot of a map&#10;&#10;Description automatically generated">
            <a:extLst>
              <a:ext uri="{FF2B5EF4-FFF2-40B4-BE49-F238E27FC236}">
                <a16:creationId xmlns:a16="http://schemas.microsoft.com/office/drawing/2014/main" id="{6D5B47E7-97CB-42A8-BF98-2326F4449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2" y="1420812"/>
            <a:ext cx="6936113" cy="4016375"/>
          </a:xfrm>
        </p:spPr>
      </p:pic>
    </p:spTree>
    <p:extLst>
      <p:ext uri="{BB962C8B-B14F-4D97-AF65-F5344CB8AC3E}">
        <p14:creationId xmlns:p14="http://schemas.microsoft.com/office/powerpoint/2010/main" val="2658650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07DA-C3AC-460E-8CF2-6E8BF2A4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E070-7891-4622-8AB5-A5B3839B7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9" y="707010"/>
            <a:ext cx="4444886" cy="570321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lgerian" panose="04020705040A02060702" pitchFamily="82" charset="0"/>
              </a:rPr>
              <a:t>Database: </a:t>
            </a:r>
            <a:r>
              <a:rPr lang="en-US" sz="2400" dirty="0">
                <a:latin typeface="Algerian" panose="04020705040A02060702" pitchFamily="82" charset="0"/>
              </a:rPr>
              <a:t>ORACLE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lgerian" panose="04020705040A02060702" pitchFamily="82" charset="0"/>
              </a:rPr>
              <a:t>BACK-END: </a:t>
            </a:r>
            <a:r>
              <a:rPr lang="en-US" sz="2400" dirty="0">
                <a:latin typeface="Algerian" panose="04020705040A02060702" pitchFamily="82" charset="0"/>
              </a:rPr>
              <a:t>Python FLASK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lgerian" panose="04020705040A02060702" pitchFamily="82" charset="0"/>
              </a:rPr>
              <a:t>FORNT-END:</a:t>
            </a:r>
            <a:r>
              <a:rPr lang="en-US" sz="2400" dirty="0">
                <a:latin typeface="Algerian" panose="04020705040A02060702" pitchFamily="82" charset="0"/>
              </a:rPr>
              <a:t>HTML5,CSS3, </a:t>
            </a:r>
            <a:r>
              <a:rPr lang="en-US" sz="2400" dirty="0" err="1">
                <a:latin typeface="Algerian" panose="04020705040A02060702" pitchFamily="82" charset="0"/>
              </a:rPr>
              <a:t>bootstraP</a:t>
            </a:r>
            <a:r>
              <a:rPr lang="en-US" sz="2400" dirty="0">
                <a:latin typeface="Algerian" panose="04020705040A02060702" pitchFamily="82" charset="0"/>
              </a:rPr>
              <a:t>, JAVASCRIPT, JQUERY,AMCHARTS AND D3.JS</a:t>
            </a:r>
          </a:p>
        </p:txBody>
      </p:sp>
    </p:spTree>
    <p:extLst>
      <p:ext uri="{BB962C8B-B14F-4D97-AF65-F5344CB8AC3E}">
        <p14:creationId xmlns:p14="http://schemas.microsoft.com/office/powerpoint/2010/main" val="78111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86BB-76D9-46F6-A5BD-C93CCE70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Interactivity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F369D-C57F-47C3-9F19-CEEA3D10B61A}"/>
              </a:ext>
            </a:extLst>
          </p:cNvPr>
          <p:cNvSpPr txBox="1"/>
          <p:nvPr/>
        </p:nvSpPr>
        <p:spPr>
          <a:xfrm>
            <a:off x="529472" y="2243580"/>
            <a:ext cx="111330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lgerian" panose="04020705040A02060702" pitchFamily="82" charset="0"/>
              </a:rPr>
              <a:t>Menu driven tabs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lgerian" panose="04020705040A02060702" pitchFamily="82" charset="0"/>
              </a:rPr>
              <a:t>Mouse clicks, Mouse hovering and Mouse selections will be used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lgerian" panose="04020705040A02060702" pitchFamily="82" charset="0"/>
              </a:rPr>
              <a:t>Zooming – Mouse Control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lgerian" panose="04020705040A02060702" pitchFamily="82" charset="0"/>
              </a:rPr>
              <a:t>Panning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lgerian" panose="04020705040A02060702" pitchFamily="82" charset="0"/>
              </a:rPr>
              <a:t>Sliders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lgerian" panose="04020705040A02060702" pitchFamily="82" charset="0"/>
              </a:rPr>
              <a:t>Labeling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lgerian" panose="04020705040A02060702" pitchFamily="82" charset="0"/>
              </a:rPr>
              <a:t>Multi-Interactive views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3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71440F-711E-4D21-B1F8-9E710687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4"/>
            <a:ext cx="8825658" cy="2522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dirty="0">
                <a:solidFill>
                  <a:schemeClr val="tx1"/>
                </a:solidFill>
                <a:latin typeface="Algerian" panose="04020705040A02060702" pitchFamily="82" charset="0"/>
              </a:rPr>
              <a:t>DEMO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65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8F5E8-D523-412D-B872-C3F0D40C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8AD93-CC4C-42B5-9693-596CACCC1E85}"/>
              </a:ext>
            </a:extLst>
          </p:cNvPr>
          <p:cNvSpPr txBox="1"/>
          <p:nvPr/>
        </p:nvSpPr>
        <p:spPr>
          <a:xfrm>
            <a:off x="527901" y="2337847"/>
            <a:ext cx="111142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There are very few varieties of wine like Pinot Noir, Chardonnay, Cabernet Sauvignon etc. which contribute a large portion of the world varieties. These three varieties contribute almost one-thirds of world varieties production.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There are few countries which produce quality wine even with cheaper rates. Ex: Ukraine, Romania, Mexico etc. (Price is low, points are high)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Although preparation method of most of the wines is same, their taste differs a lot as seen from the word cloud chart of each variety.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Most wine enthusiasts focus on a specific set of varieties they like. For example Roger Voss specializes on Bordeaux-style Red Blend(2916 reviews) as he’s from France. It can be seen 54% of Bordeaux variety is from France (Page 3- Know your wines).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People who like Riesling wine are more likely to find Pinot Noir(dist-658) suitable while people who like Chardonnay are less likely to like it (dist-195). Although both are from US, there’s disparity between two popular varieties.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71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CEC5D-4177-4098-B2D7-985B2EF5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latin typeface="Algerian" panose="04020705040A02060702" pitchFamily="82" charset="0"/>
              </a:rPr>
              <a:t>Future Work</a:t>
            </a:r>
          </a:p>
        </p:txBody>
      </p:sp>
      <p:graphicFrame>
        <p:nvGraphicFramePr>
          <p:cNvPr id="42" name="Content Placeholder 3">
            <a:extLst>
              <a:ext uri="{FF2B5EF4-FFF2-40B4-BE49-F238E27FC236}">
                <a16:creationId xmlns:a16="http://schemas.microsoft.com/office/drawing/2014/main" id="{0A4093D8-1F25-4C2A-A3E8-C615CAC5F99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76888586"/>
              </p:ext>
            </p:extLst>
          </p:nvPr>
        </p:nvGraphicFramePr>
        <p:xfrm>
          <a:off x="1244338" y="2324100"/>
          <a:ext cx="9667979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3040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B5D1E-0CB7-43DD-B6C5-DA4AAA018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</a:t>
            </a:r>
          </a:p>
        </p:txBody>
      </p:sp>
      <p:graphicFrame>
        <p:nvGraphicFramePr>
          <p:cNvPr id="75" name="Text Placeholder 3">
            <a:extLst>
              <a:ext uri="{FF2B5EF4-FFF2-40B4-BE49-F238E27FC236}">
                <a16:creationId xmlns:a16="http://schemas.microsoft.com/office/drawing/2014/main" id="{EF217406-C743-449B-8915-7A7B86752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438819"/>
              </p:ext>
            </p:extLst>
          </p:nvPr>
        </p:nvGraphicFramePr>
        <p:xfrm>
          <a:off x="1286934" y="292523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831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4C0FC-6BCD-4C8D-8AA9-2D545912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563" y="2466975"/>
            <a:ext cx="3382297" cy="19579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Gantt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920D4-3518-4135-92A2-F705D1DA1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/>
        </p:blipFill>
        <p:spPr>
          <a:xfrm>
            <a:off x="1035750" y="1251407"/>
            <a:ext cx="8053813" cy="453026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927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FF8E-BCA1-41F7-B9B1-02CC0551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73941-7596-4801-B75E-1DCC5F6AD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https://www.amcharts.com/</a:t>
            </a:r>
            <a:endParaRPr lang="en-US" dirty="0"/>
          </a:p>
          <a:p>
            <a:r>
              <a:rPr lang="en-US" dirty="0">
                <a:hlinkClick r:id="rId3"/>
              </a:rPr>
              <a:t>https://getbootstrap.com/</a:t>
            </a:r>
            <a:endParaRPr lang="en-US" dirty="0"/>
          </a:p>
          <a:p>
            <a:r>
              <a:rPr lang="en-US" dirty="0">
                <a:hlinkClick r:id="rId4"/>
              </a:rPr>
              <a:t>https://www.w3schools.com/bootstrap4/default.asp</a:t>
            </a:r>
            <a:endParaRPr lang="en-US" dirty="0"/>
          </a:p>
          <a:p>
            <a:r>
              <a:rPr lang="en-US" dirty="0">
                <a:hlinkClick r:id="rId5"/>
              </a:rPr>
              <a:t>https://app.ganttpro.com/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03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2A9A-76BE-483E-9FE9-B87C34F6B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9512" y="1411365"/>
            <a:ext cx="8825658" cy="2585600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Thank You!</a:t>
            </a:r>
            <a:br>
              <a:rPr lang="en-US" dirty="0"/>
            </a:br>
            <a:r>
              <a:rPr lang="en-US" sz="4000" dirty="0">
                <a:latin typeface="Algerian" panose="04020705040A02060702" pitchFamily="8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8070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60107-2D15-43F4-B42A-2782FDAA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58" y="1721044"/>
            <a:ext cx="8539776" cy="34159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71CF1A-13B5-48FA-9F37-EB8275A95E1F}"/>
              </a:ext>
            </a:extLst>
          </p:cNvPr>
          <p:cNvSpPr txBox="1"/>
          <p:nvPr/>
        </p:nvSpPr>
        <p:spPr>
          <a:xfrm>
            <a:off x="941966" y="2984837"/>
            <a:ext cx="1361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lgerian" panose="04020705040A02060702" pitchFamily="82" charset="0"/>
              </a:rPr>
              <a:t>Data Snippet</a:t>
            </a:r>
          </a:p>
        </p:txBody>
      </p:sp>
    </p:spTree>
    <p:extLst>
      <p:ext uri="{BB962C8B-B14F-4D97-AF65-F5344CB8AC3E}">
        <p14:creationId xmlns:p14="http://schemas.microsoft.com/office/powerpoint/2010/main" val="383806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311D4-FF9E-4747-948A-68038FC5B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475" y="1241266"/>
            <a:ext cx="324959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ER Diagram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 descr="A picture containing room&#10;&#10;Description automatically generated">
            <a:extLst>
              <a:ext uri="{FF2B5EF4-FFF2-40B4-BE49-F238E27FC236}">
                <a16:creationId xmlns:a16="http://schemas.microsoft.com/office/drawing/2014/main" id="{0F77313B-3D65-4F15-B5C7-4E1E7575B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593889"/>
            <a:ext cx="6904014" cy="53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E8D1-17B3-4984-AAA2-C0F986516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Conceptual Flow Chart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A931FD8A-0300-4154-BA87-D7285334BA09}"/>
              </a:ext>
            </a:extLst>
          </p:cNvPr>
          <p:cNvSpPr/>
          <p:nvPr/>
        </p:nvSpPr>
        <p:spPr>
          <a:xfrm rot="10800000" flipH="1" flipV="1">
            <a:off x="2822988" y="3774104"/>
            <a:ext cx="768666" cy="814071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63F3E6-DF06-4353-9CCF-E2CE928DA8D5}"/>
              </a:ext>
            </a:extLst>
          </p:cNvPr>
          <p:cNvSpPr/>
          <p:nvPr/>
        </p:nvSpPr>
        <p:spPr>
          <a:xfrm>
            <a:off x="2751550" y="5331311"/>
            <a:ext cx="911542" cy="494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E16F33-0A10-4B77-AE52-510B953FB629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3207321" y="4588175"/>
            <a:ext cx="0" cy="743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FE31D0-6C12-46B7-BBC3-F7591D8A15C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3663092" y="5578690"/>
            <a:ext cx="4557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Direct Access Storage 10">
            <a:extLst>
              <a:ext uri="{FF2B5EF4-FFF2-40B4-BE49-F238E27FC236}">
                <a16:creationId xmlns:a16="http://schemas.microsoft.com/office/drawing/2014/main" id="{03941149-ABD1-48BF-B09C-67F6015921A0}"/>
              </a:ext>
            </a:extLst>
          </p:cNvPr>
          <p:cNvSpPr/>
          <p:nvPr/>
        </p:nvSpPr>
        <p:spPr>
          <a:xfrm>
            <a:off x="4118864" y="5176266"/>
            <a:ext cx="1826400" cy="804849"/>
          </a:xfrm>
          <a:prstGeom prst="flowChartMagneticDrum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Oracle  DB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82B852-6865-4D53-81B5-15EDCC954153}"/>
              </a:ext>
            </a:extLst>
          </p:cNvPr>
          <p:cNvSpPr/>
          <p:nvPr/>
        </p:nvSpPr>
        <p:spPr>
          <a:xfrm>
            <a:off x="7475951" y="2375862"/>
            <a:ext cx="1695450" cy="485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B34E71-B7BB-44EB-A889-8C038FEEE758}"/>
              </a:ext>
            </a:extLst>
          </p:cNvPr>
          <p:cNvSpPr/>
          <p:nvPr/>
        </p:nvSpPr>
        <p:spPr>
          <a:xfrm>
            <a:off x="5399495" y="2375862"/>
            <a:ext cx="1152531" cy="4857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B0A849-4355-403A-83C7-73BD59FF82B7}"/>
              </a:ext>
            </a:extLst>
          </p:cNvPr>
          <p:cNvCxnSpPr>
            <a:cxnSpLocks/>
          </p:cNvCxnSpPr>
          <p:nvPr/>
        </p:nvCxnSpPr>
        <p:spPr>
          <a:xfrm flipV="1">
            <a:off x="6552024" y="2716381"/>
            <a:ext cx="9239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245D8-86E3-4444-98C4-EA66C4FE8339}"/>
              </a:ext>
            </a:extLst>
          </p:cNvPr>
          <p:cNvSpPr/>
          <p:nvPr/>
        </p:nvSpPr>
        <p:spPr>
          <a:xfrm>
            <a:off x="7466427" y="3366462"/>
            <a:ext cx="1695450" cy="304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2A4DD7-CCE8-4968-90EA-897AA1146A59}"/>
              </a:ext>
            </a:extLst>
          </p:cNvPr>
          <p:cNvCxnSpPr>
            <a:cxnSpLocks/>
          </p:cNvCxnSpPr>
          <p:nvPr/>
        </p:nvCxnSpPr>
        <p:spPr>
          <a:xfrm>
            <a:off x="8542751" y="3562227"/>
            <a:ext cx="9524" cy="60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FD77818-B02F-4CD5-AD3A-0D4F37077090}"/>
              </a:ext>
            </a:extLst>
          </p:cNvPr>
          <p:cNvSpPr/>
          <p:nvPr/>
        </p:nvSpPr>
        <p:spPr>
          <a:xfrm>
            <a:off x="7542627" y="4181140"/>
            <a:ext cx="1695422" cy="904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 End Operations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4BD11B-56F8-4CE8-90C0-083C3AB8B570}"/>
              </a:ext>
            </a:extLst>
          </p:cNvPr>
          <p:cNvCxnSpPr/>
          <p:nvPr/>
        </p:nvCxnSpPr>
        <p:spPr>
          <a:xfrm flipV="1">
            <a:off x="8037926" y="2880658"/>
            <a:ext cx="0" cy="50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EBF8D1-86BC-4662-B45A-894BA6A570D8}"/>
              </a:ext>
            </a:extLst>
          </p:cNvPr>
          <p:cNvCxnSpPr>
            <a:cxnSpLocks/>
          </p:cNvCxnSpPr>
          <p:nvPr/>
        </p:nvCxnSpPr>
        <p:spPr>
          <a:xfrm flipV="1">
            <a:off x="8037926" y="3664369"/>
            <a:ext cx="3" cy="504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AF9F69-10AE-4890-A37F-BA41D2687316}"/>
              </a:ext>
            </a:extLst>
          </p:cNvPr>
          <p:cNvCxnSpPr>
            <a:cxnSpLocks/>
          </p:cNvCxnSpPr>
          <p:nvPr/>
        </p:nvCxnSpPr>
        <p:spPr>
          <a:xfrm flipH="1">
            <a:off x="6552026" y="2547087"/>
            <a:ext cx="923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CDE38BB-C34B-4D1B-B4CE-75683E821CBE}"/>
              </a:ext>
            </a:extLst>
          </p:cNvPr>
          <p:cNvCxnSpPr>
            <a:cxnSpLocks/>
          </p:cNvCxnSpPr>
          <p:nvPr/>
        </p:nvCxnSpPr>
        <p:spPr>
          <a:xfrm flipV="1">
            <a:off x="5399495" y="4353604"/>
            <a:ext cx="2133607" cy="10145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F4E0709-F21B-424E-AF39-CB8B8E42B7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89971" y="5047438"/>
            <a:ext cx="2157401" cy="6518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EF8024-2222-45C8-A727-834CBF7DBE60}"/>
              </a:ext>
            </a:extLst>
          </p:cNvPr>
          <p:cNvCxnSpPr/>
          <p:nvPr/>
        </p:nvCxnSpPr>
        <p:spPr>
          <a:xfrm>
            <a:off x="8542751" y="2861637"/>
            <a:ext cx="0" cy="50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5B6193-7BEC-4BEF-83D0-710C8E6F7AC7}"/>
              </a:ext>
            </a:extLst>
          </p:cNvPr>
          <p:cNvSpPr txBox="1"/>
          <p:nvPr/>
        </p:nvSpPr>
        <p:spPr>
          <a:xfrm>
            <a:off x="8542751" y="2960161"/>
            <a:ext cx="94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55875A-0129-47F2-841B-30C9C40A3C86}"/>
              </a:ext>
            </a:extLst>
          </p:cNvPr>
          <p:cNvSpPr txBox="1"/>
          <p:nvPr/>
        </p:nvSpPr>
        <p:spPr>
          <a:xfrm>
            <a:off x="7061610" y="3727786"/>
            <a:ext cx="1228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response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64DE68-FA68-43B7-95C2-951C55DBCCD7}"/>
              </a:ext>
            </a:extLst>
          </p:cNvPr>
          <p:cNvSpPr txBox="1"/>
          <p:nvPr/>
        </p:nvSpPr>
        <p:spPr>
          <a:xfrm>
            <a:off x="6561550" y="5360758"/>
            <a:ext cx="1238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Query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1B7162-41C4-47D0-93A4-8E8DE5942B11}"/>
              </a:ext>
            </a:extLst>
          </p:cNvPr>
          <p:cNvSpPr txBox="1"/>
          <p:nvPr/>
        </p:nvSpPr>
        <p:spPr>
          <a:xfrm>
            <a:off x="5837680" y="4559496"/>
            <a:ext cx="819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Return JSON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EEB79C-B71D-40CD-ADB9-6E10D4B374E2}"/>
              </a:ext>
            </a:extLst>
          </p:cNvPr>
          <p:cNvSpPr txBox="1"/>
          <p:nvPr/>
        </p:nvSpPr>
        <p:spPr>
          <a:xfrm>
            <a:off x="2751550" y="5909637"/>
            <a:ext cx="1314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Extract</a:t>
            </a:r>
          </a:p>
          <a:p>
            <a:r>
              <a:rPr lang="en-US" sz="1400" dirty="0"/>
              <a:t>TRANSFORM</a:t>
            </a:r>
          </a:p>
          <a:p>
            <a:r>
              <a:rPr lang="en-US" sz="1400" dirty="0"/>
              <a:t>LOAD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B99BB5-7AB9-41F9-8F9D-4E130E8C17C9}"/>
              </a:ext>
            </a:extLst>
          </p:cNvPr>
          <p:cNvSpPr txBox="1"/>
          <p:nvPr/>
        </p:nvSpPr>
        <p:spPr>
          <a:xfrm>
            <a:off x="3483547" y="3940039"/>
            <a:ext cx="933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Files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B58F06-0EA2-448B-AB6F-2F67D09F5D9E}"/>
              </a:ext>
            </a:extLst>
          </p:cNvPr>
          <p:cNvSpPr txBox="1"/>
          <p:nvPr/>
        </p:nvSpPr>
        <p:spPr>
          <a:xfrm>
            <a:off x="4570825" y="6109662"/>
            <a:ext cx="346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Tables </a:t>
            </a:r>
          </a:p>
          <a:p>
            <a:r>
              <a:rPr lang="en-US" sz="1400" dirty="0"/>
              <a:t>Entities, Attributes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00034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3DA4B6-A1A6-4A8E-B5A2-1844F9FD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What questions can be answered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2" name="Text Placeholder 2">
            <a:extLst>
              <a:ext uri="{FF2B5EF4-FFF2-40B4-BE49-F238E27FC236}">
                <a16:creationId xmlns:a16="http://schemas.microsoft.com/office/drawing/2014/main" id="{FF432B2B-CC2A-499D-BB96-AA8A54F62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360276"/>
              </p:ext>
            </p:extLst>
          </p:nvPr>
        </p:nvGraphicFramePr>
        <p:xfrm>
          <a:off x="1286934" y="1866406"/>
          <a:ext cx="9923991" cy="441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7690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67406-1EE0-483A-94E6-A6AA0B2D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95" y="1113063"/>
            <a:ext cx="4883475" cy="9623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Types of </a:t>
            </a:r>
            <a:r>
              <a:rPr lang="en-US" dirty="0">
                <a:solidFill>
                  <a:srgbClr val="EBEBEB"/>
                </a:solidFill>
                <a:latin typeface="Algerian" panose="04020705040A02060702" pitchFamily="82" charset="0"/>
              </a:rPr>
              <a:t>Users</a:t>
            </a:r>
            <a:endParaRPr lang="en-US" b="0" i="0" kern="1200" dirty="0">
              <a:solidFill>
                <a:srgbClr val="EBEBEB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F11F4-DF30-4475-9805-5D1399EF8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5862" y="2451711"/>
            <a:ext cx="3382298" cy="2913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WINE RETAILERS</a:t>
            </a:r>
          </a:p>
          <a:p>
            <a:pPr>
              <a:lnSpc>
                <a:spcPct val="90000"/>
              </a:lnSpc>
            </a:pPr>
            <a:r>
              <a:rPr lang="en-US" sz="2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Wine enthusiast</a:t>
            </a:r>
          </a:p>
          <a:p>
            <a:pPr>
              <a:lnSpc>
                <a:spcPct val="90000"/>
              </a:lnSpc>
            </a:pPr>
            <a:r>
              <a:rPr lang="en-US" sz="2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Wine companies</a:t>
            </a:r>
          </a:p>
          <a:p>
            <a:pPr>
              <a:lnSpc>
                <a:spcPct val="90000"/>
              </a:lnSpc>
            </a:pPr>
            <a:r>
              <a:rPr lang="en-US" sz="2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restaurants</a:t>
            </a:r>
          </a:p>
          <a:p>
            <a:pPr>
              <a:lnSpc>
                <a:spcPct val="90000"/>
              </a:lnSpc>
            </a:pPr>
            <a:r>
              <a:rPr lang="en-US" sz="24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general public</a:t>
            </a:r>
          </a:p>
          <a:p>
            <a:pPr>
              <a:lnSpc>
                <a:spcPct val="90000"/>
              </a:lnSpc>
            </a:pPr>
            <a:endParaRPr lang="en-US" sz="7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Graphic 6" descr="Wines">
            <a:extLst>
              <a:ext uri="{FF2B5EF4-FFF2-40B4-BE49-F238E27FC236}">
                <a16:creationId xmlns:a16="http://schemas.microsoft.com/office/drawing/2014/main" id="{4875A8AD-05E4-4B07-9FE4-DF8CF1209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9786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3FFC2-E959-4942-B61C-5A7DA8EF5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Wine Retailers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DE5A2-D85D-45B4-AA16-3336F562B42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lgerian" panose="04020705040A02060702" pitchFamily="82" charset="0"/>
              </a:rPr>
              <a:t>Search for different variety of wines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lgerian" panose="04020705040A02060702" pitchFamily="82" charset="0"/>
              </a:rPr>
              <a:t>Analyze on optimum priced wine with better rating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lgerian" panose="04020705040A02060702" pitchFamily="82" charset="0"/>
              </a:rPr>
              <a:t>Determine the estimated logistics depending on the wine and the location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AA5815-AC4C-4C2B-AB7F-8AAC441F4B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cap="all" dirty="0">
                <a:latin typeface="Algerian" panose="04020705040A02060702" pitchFamily="82" charset="0"/>
              </a:rPr>
              <a:t>restaurants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A02B11-D4FB-4E1B-BBF6-F2D0056F6502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lgerian" panose="04020705040A02060702" pitchFamily="82" charset="0"/>
              </a:rPr>
              <a:t>Find the best suited wine varieties for their restaurant’s class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lgerian" panose="04020705040A02060702" pitchFamily="82" charset="0"/>
              </a:rPr>
              <a:t>Can use this as a handbook for existing variety of wines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lgerian" panose="04020705040A02060702" pitchFamily="82" charset="0"/>
              </a:rPr>
              <a:t>Choosing wines based on professional ratings and availability of variety of wines nearby.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010212-D605-4F8C-BD64-0E92B2D220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cap="all" dirty="0">
                <a:latin typeface="Algerian" panose="04020705040A02060702" pitchFamily="82" charset="0"/>
              </a:rPr>
              <a:t>general public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6979DB-3EF0-449E-A186-CE44F8AACE6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lgerian" panose="04020705040A02060702" pitchFamily="82" charset="0"/>
              </a:rPr>
              <a:t>Can get recommendations based on their palette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Algerian" panose="04020705040A02060702" pitchFamily="82" charset="0"/>
              </a:rPr>
              <a:t>Determine the wines available based on their region or location</a:t>
            </a:r>
          </a:p>
          <a:p>
            <a:endParaRPr lang="en-US" sz="1600" dirty="0"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06E98-3075-4719-836E-150B4DC11926}"/>
              </a:ext>
            </a:extLst>
          </p:cNvPr>
          <p:cNvSpPr txBox="1"/>
          <p:nvPr/>
        </p:nvSpPr>
        <p:spPr>
          <a:xfrm>
            <a:off x="4515437" y="989813"/>
            <a:ext cx="6532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/>
                </a:solidFill>
                <a:latin typeface="Algerian" panose="04020705040A02060702" pitchFamily="82" charset="0"/>
              </a:rPr>
              <a:t>Practical Cases</a:t>
            </a:r>
          </a:p>
        </p:txBody>
      </p:sp>
    </p:spTree>
    <p:extLst>
      <p:ext uri="{BB962C8B-B14F-4D97-AF65-F5344CB8AC3E}">
        <p14:creationId xmlns:p14="http://schemas.microsoft.com/office/powerpoint/2010/main" val="72712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07D99-4F5F-4B18-BF3F-9A8CD29A6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71" y="1113062"/>
            <a:ext cx="3464299" cy="32819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Interface Views-Overview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A93FEE-AB62-4C1B-8202-9F5F3631B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63" y="1688386"/>
            <a:ext cx="6470907" cy="34781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220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702</Words>
  <Application>Microsoft Office PowerPoint</Application>
  <PresentationFormat>Widescreen</PresentationFormat>
  <Paragraphs>94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Algerian</vt:lpstr>
      <vt:lpstr>Arial</vt:lpstr>
      <vt:lpstr>Calibri</vt:lpstr>
      <vt:lpstr>Century Gothic</vt:lpstr>
      <vt:lpstr>Wingdings</vt:lpstr>
      <vt:lpstr>Wingdings 3</vt:lpstr>
      <vt:lpstr>Ion Boardroom</vt:lpstr>
      <vt:lpstr>Virtual sommelier </vt:lpstr>
      <vt:lpstr>Data</vt:lpstr>
      <vt:lpstr>PowerPoint Presentation</vt:lpstr>
      <vt:lpstr>ER Diagram</vt:lpstr>
      <vt:lpstr>Conceptual Flow Chart</vt:lpstr>
      <vt:lpstr>What questions can be answered</vt:lpstr>
      <vt:lpstr>Types of Users</vt:lpstr>
      <vt:lpstr>PowerPoint Presentation</vt:lpstr>
      <vt:lpstr>Interface Views-Overview</vt:lpstr>
      <vt:lpstr>Interface View-  Search your wine</vt:lpstr>
      <vt:lpstr>Interface View-  Know your wines</vt:lpstr>
      <vt:lpstr>Interface View-  ENTHUSIASTS</vt:lpstr>
      <vt:lpstr>Interface View-  RECOMMENDER</vt:lpstr>
      <vt:lpstr>Interface View- Recommender</vt:lpstr>
      <vt:lpstr>Tools</vt:lpstr>
      <vt:lpstr>Interactivity</vt:lpstr>
      <vt:lpstr>DEMO</vt:lpstr>
      <vt:lpstr>Interesting findings</vt:lpstr>
      <vt:lpstr>Future Work</vt:lpstr>
      <vt:lpstr>Gantt Chart</vt:lpstr>
      <vt:lpstr>REFERENCES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sommelier </dc:title>
  <dc:creator>mounica.pothuru@gmail.com</dc:creator>
  <cp:lastModifiedBy>aravind reddy</cp:lastModifiedBy>
  <cp:revision>19</cp:revision>
  <dcterms:created xsi:type="dcterms:W3CDTF">2020-04-28T17:54:43Z</dcterms:created>
  <dcterms:modified xsi:type="dcterms:W3CDTF">2020-05-01T03:41:02Z</dcterms:modified>
</cp:coreProperties>
</file>